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88" r:id="rId2"/>
    <p:sldId id="309" r:id="rId3"/>
    <p:sldId id="311" r:id="rId4"/>
    <p:sldId id="312" r:id="rId5"/>
    <p:sldId id="313" r:id="rId6"/>
    <p:sldId id="314" r:id="rId7"/>
    <p:sldId id="290" r:id="rId8"/>
    <p:sldId id="315" r:id="rId9"/>
    <p:sldId id="316" r:id="rId10"/>
    <p:sldId id="300" r:id="rId11"/>
    <p:sldId id="292" r:id="rId12"/>
    <p:sldId id="293" r:id="rId13"/>
    <p:sldId id="301" r:id="rId14"/>
    <p:sldId id="294" r:id="rId15"/>
    <p:sldId id="302" r:id="rId16"/>
    <p:sldId id="317" r:id="rId17"/>
    <p:sldId id="295" r:id="rId18"/>
    <p:sldId id="303" r:id="rId19"/>
    <p:sldId id="304" r:id="rId20"/>
    <p:sldId id="305" r:id="rId21"/>
    <p:sldId id="307" r:id="rId22"/>
    <p:sldId id="318" r:id="rId23"/>
    <p:sldId id="299" r:id="rId24"/>
    <p:sldId id="319" r:id="rId25"/>
    <p:sldId id="297" r:id="rId26"/>
    <p:sldId id="306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C5"/>
    <a:srgbClr val="EAB200"/>
    <a:srgbClr val="FFE1E1"/>
    <a:srgbClr val="FFEDB3"/>
    <a:srgbClr val="FFD5D5"/>
    <a:srgbClr val="FFC5C5"/>
    <a:srgbClr val="B2CDE8"/>
    <a:srgbClr val="C7E6A4"/>
    <a:srgbClr val="FAAC94"/>
    <a:srgbClr val="F89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DF085-8D79-4F1B-BAC9-328E337B6F1B}" v="528" dt="2023-01-24T13:50:44.939"/>
    <p1510:client id="{8F0F13E7-38BC-5712-A432-41C7B572AA04}" v="2216" dt="2023-01-24T18:56:58.316"/>
    <p1510:client id="{C98934C3-84D7-B3E2-591F-8DEF7092B2E6}" v="9" dt="2023-01-24T14:24:34.308"/>
    <p1510:client id="{F85DD0C7-CC97-DA4F-ACD1-854D3C6EDA78}" v="898" dt="2023-01-24T17:01:20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18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42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58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29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4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0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39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38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50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4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1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30E0-1C62-4BD9-9713-FDB111760FA2}" type="datetimeFigureOut">
              <a:rPr lang="pt-BR" smtClean="0"/>
              <a:t>24/01/2023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7518-A72B-4EF7-B792-AEEF6CE401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98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8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16.png"/><Relationship Id="rId5" Type="http://schemas.microsoft.com/office/2007/relationships/media" Target="../media/media7.mp4"/><Relationship Id="rId10" Type="http://schemas.openxmlformats.org/officeDocument/2006/relationships/image" Target="../media/image54.png"/><Relationship Id="rId4" Type="http://schemas.openxmlformats.org/officeDocument/2006/relationships/video" Target="../media/media6.mp4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9.mp4"/><Relationship Id="rId7" Type="http://schemas.openxmlformats.org/officeDocument/2006/relationships/image" Target="../media/image5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9.mp4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svg"/><Relationship Id="rId7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svg"/><Relationship Id="rId7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svg"/><Relationship Id="rId7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sv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 descr="Uma imagem contendo Ícone&#10;&#10;Descrição gerada automaticamente">
            <a:extLst>
              <a:ext uri="{FF2B5EF4-FFF2-40B4-BE49-F238E27FC236}">
                <a16:creationId xmlns:a16="http://schemas.microsoft.com/office/drawing/2014/main" id="{C4B83205-B784-7A38-8EAF-D971814A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217" y="-2823"/>
            <a:ext cx="6878903" cy="68600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434570-B5D5-BCDA-A491-9CB4A843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59" y="4507084"/>
            <a:ext cx="2332618" cy="717243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86897E1-C5FA-42D4-2BE1-EAA60868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09" y="1764410"/>
            <a:ext cx="5794650" cy="20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2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3-01-24 at 08.30.16 (2)">
            <a:hlinkClick r:id="" action="ppaction://media"/>
            <a:extLst>
              <a:ext uri="{FF2B5EF4-FFF2-40B4-BE49-F238E27FC236}">
                <a16:creationId xmlns:a16="http://schemas.microsoft.com/office/drawing/2014/main" id="{A98E60ED-2D81-E7E7-E409-EF0E05E5E4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614" y="146154"/>
            <a:ext cx="3493197" cy="6448465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34B6814-1DA5-EADE-3C46-48B894CA91F5}"/>
              </a:ext>
            </a:extLst>
          </p:cNvPr>
          <p:cNvSpPr txBox="1"/>
          <p:nvPr/>
        </p:nvSpPr>
        <p:spPr>
          <a:xfrm>
            <a:off x="471538" y="2895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Louis Vuitton</a:t>
            </a:r>
            <a:endParaRPr lang="pt-BR" dirty="0"/>
          </a:p>
        </p:txBody>
      </p:sp>
      <p:pic>
        <p:nvPicPr>
          <p:cNvPr id="12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2D9221D9-4910-140E-3017-9033FF533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AE0F9E35-DBAC-A412-6ABD-A8DBBE18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BFF8715E-AF41-9298-5E39-EA6AFD523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1-24 at 08.30.16">
            <a:hlinkClick r:id="" action="ppaction://media"/>
            <a:extLst>
              <a:ext uri="{FF2B5EF4-FFF2-40B4-BE49-F238E27FC236}">
                <a16:creationId xmlns:a16="http://schemas.microsoft.com/office/drawing/2014/main" id="{AC62DC71-E9DE-41D0-1C87-62ECB6C7E2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3620" y="308429"/>
            <a:ext cx="3618030" cy="6312371"/>
          </a:xfrm>
        </p:spPr>
      </p:pic>
      <p:pic>
        <p:nvPicPr>
          <p:cNvPr id="9" name="WhatsApp Video 2023-01-24 at 08.30.16 (3)">
            <a:hlinkClick r:id="" action="ppaction://media"/>
            <a:extLst>
              <a:ext uri="{FF2B5EF4-FFF2-40B4-BE49-F238E27FC236}">
                <a16:creationId xmlns:a16="http://schemas.microsoft.com/office/drawing/2014/main" id="{97875709-3379-74C2-F636-D85A05BDBC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0756" y="308427"/>
            <a:ext cx="3411068" cy="63123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80F4CE-E9DA-3E7D-7690-8FA62AC21BD6}"/>
              </a:ext>
            </a:extLst>
          </p:cNvPr>
          <p:cNvSpPr txBox="1"/>
          <p:nvPr/>
        </p:nvSpPr>
        <p:spPr>
          <a:xfrm>
            <a:off x="558624" y="2906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Nike</a:t>
            </a:r>
            <a:endParaRPr lang="pt-BR" dirty="0"/>
          </a:p>
        </p:txBody>
      </p:sp>
      <p:pic>
        <p:nvPicPr>
          <p:cNvPr id="8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F620F0D-7DF1-40AA-375C-8AED7E2735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26161F2-540B-3336-00AF-9D3C04E44A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AFFFFEE9-A314-3B1F-FBAB-64952C9315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no interior, mesa, comida, prato&#10;&#10;Descrição gerada automaticamente">
            <a:extLst>
              <a:ext uri="{FF2B5EF4-FFF2-40B4-BE49-F238E27FC236}">
                <a16:creationId xmlns:a16="http://schemas.microsoft.com/office/drawing/2014/main" id="{B4DD652A-8CB9-A12B-F191-96857C49E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4913" cy="6686550"/>
          </a:xfrm>
          <a:prstGeom prst="rect">
            <a:avLst/>
          </a:prstGeom>
        </p:spPr>
      </p:pic>
      <p:pic>
        <p:nvPicPr>
          <p:cNvPr id="21" name="Espaço Reservado para Conteúdo 4" descr="Uma imagem contendo caminhão, estrada, edifício, carro&#10;&#10;Descrição gerada automaticamente">
            <a:extLst>
              <a:ext uri="{FF2B5EF4-FFF2-40B4-BE49-F238E27FC236}">
                <a16:creationId xmlns:a16="http://schemas.microsoft.com/office/drawing/2014/main" id="{6F5A8804-7EB2-C0AE-1D48-75FE17801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08" y="1886257"/>
            <a:ext cx="6355941" cy="47669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189C62-8582-F320-8112-3AAAEB55CC8F}"/>
              </a:ext>
            </a:extLst>
          </p:cNvPr>
          <p:cNvSpPr txBox="1"/>
          <p:nvPr/>
        </p:nvSpPr>
        <p:spPr>
          <a:xfrm>
            <a:off x="6096000" y="93164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Lego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4836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EGO Store Flagship on Fifth Ave">
            <a:hlinkClick r:id="" action="ppaction://media"/>
            <a:extLst>
              <a:ext uri="{FF2B5EF4-FFF2-40B4-BE49-F238E27FC236}">
                <a16:creationId xmlns:a16="http://schemas.microsoft.com/office/drawing/2014/main" id="{1401213A-9A5F-0C44-B7A8-021AE062F7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1602" y="372382"/>
            <a:ext cx="9623425" cy="5413375"/>
          </a:xfrm>
          <a:prstGeom prst="rect">
            <a:avLst/>
          </a:prstGeom>
        </p:spPr>
      </p:pic>
      <p:pic>
        <p:nvPicPr>
          <p:cNvPr id="5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312B3A82-3B5A-2645-49F9-64BF5BD79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9C841F0C-EED4-D647-7945-61F9A12289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D3460A2B-1B46-407C-92A8-0F1DEE7D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1A6B7D6-85F8-6149-4A42-D1A47D81D411}"/>
              </a:ext>
            </a:extLst>
          </p:cNvPr>
          <p:cNvSpPr txBox="1"/>
          <p:nvPr/>
        </p:nvSpPr>
        <p:spPr>
          <a:xfrm>
            <a:off x="558624" y="2906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Lego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26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alcão de loja&#10;&#10;Descrição gerada automaticamente">
            <a:extLst>
              <a:ext uri="{FF2B5EF4-FFF2-40B4-BE49-F238E27FC236}">
                <a16:creationId xmlns:a16="http://schemas.microsoft.com/office/drawing/2014/main" id="{D1C8BA5A-35FF-2F20-73DE-D986C04EE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81" y="850830"/>
            <a:ext cx="9504364" cy="4741333"/>
          </a:xfrm>
          <a:prstGeom prst="rect">
            <a:avLst/>
          </a:prstGeom>
        </p:spPr>
      </p:pic>
      <p:pic>
        <p:nvPicPr>
          <p:cNvPr id="3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0B1DFD1-CC5A-336C-31FA-05BF1F300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E2E89E49-EA5C-39CD-ACE4-58699D244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9E1B308D-019E-6516-9D04-2BAA6FD7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0E5E1A7-CF72-9B10-0AE2-1BB82C30E3BA}"/>
              </a:ext>
            </a:extLst>
          </p:cNvPr>
          <p:cNvSpPr txBox="1"/>
          <p:nvPr/>
        </p:nvSpPr>
        <p:spPr>
          <a:xfrm>
            <a:off x="558624" y="2906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 err="1">
                <a:solidFill>
                  <a:srgbClr val="3E83C5"/>
                </a:solidFill>
                <a:latin typeface="Calibri Light"/>
                <a:cs typeface="Calibri Light"/>
              </a:rPr>
              <a:t>Camp</a:t>
            </a:r>
            <a:endParaRPr lang="pt-BR" dirty="0" err="1"/>
          </a:p>
        </p:txBody>
      </p:sp>
    </p:spTree>
    <p:extLst>
      <p:ext uri="{BB962C8B-B14F-4D97-AF65-F5344CB8AC3E}">
        <p14:creationId xmlns:p14="http://schemas.microsoft.com/office/powerpoint/2010/main" val="270941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rro verde antigo estacionado&#10;&#10;Descrição gerada automaticamente com confiança média">
            <a:extLst>
              <a:ext uri="{FF2B5EF4-FFF2-40B4-BE49-F238E27FC236}">
                <a16:creationId xmlns:a16="http://schemas.microsoft.com/office/drawing/2014/main" id="{D876E999-3F77-548B-0839-5FDAB300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87" y="2409873"/>
            <a:ext cx="4382587" cy="3303262"/>
          </a:xfrm>
          <a:prstGeom prst="rect">
            <a:avLst/>
          </a:prstGeom>
        </p:spPr>
      </p:pic>
      <p:pic>
        <p:nvPicPr>
          <p:cNvPr id="5" name="Imagem 4" descr="Uma imagem contendo no interior, mesa, quarto, vivendo&#10;&#10;Descrição gerada automaticamente">
            <a:extLst>
              <a:ext uri="{FF2B5EF4-FFF2-40B4-BE49-F238E27FC236}">
                <a16:creationId xmlns:a16="http://schemas.microsoft.com/office/drawing/2014/main" id="{B0B057F6-F58D-82D9-2D84-0F24EC17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91" y="323653"/>
            <a:ext cx="2474148" cy="3302000"/>
          </a:xfrm>
          <a:prstGeom prst="rect">
            <a:avLst/>
          </a:prstGeom>
        </p:spPr>
      </p:pic>
      <p:pic>
        <p:nvPicPr>
          <p:cNvPr id="6" name="Imagem 5" descr="Homem sentado em cadeira azul&#10;&#10;Descrição gerada automaticamente">
            <a:extLst>
              <a:ext uri="{FF2B5EF4-FFF2-40B4-BE49-F238E27FC236}">
                <a16:creationId xmlns:a16="http://schemas.microsoft.com/office/drawing/2014/main" id="{FACA05A0-20C9-B1A0-CE00-71FCAD94D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r="17851" b="9236"/>
          <a:stretch/>
        </p:blipFill>
        <p:spPr>
          <a:xfrm>
            <a:off x="2587754" y="323036"/>
            <a:ext cx="4613568" cy="3296129"/>
          </a:xfrm>
          <a:prstGeom prst="rect">
            <a:avLst/>
          </a:prstGeom>
        </p:spPr>
      </p:pic>
      <p:pic>
        <p:nvPicPr>
          <p:cNvPr id="3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0168A58-E8D7-411E-7FA8-A367C8F23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704C58C7-FB14-A372-5C60-0B9EABF31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6B25B93D-169B-FD00-D780-DF8D4B36F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B24A82-AA63-1241-7D08-82A4D0A2BBC3}"/>
              </a:ext>
            </a:extLst>
          </p:cNvPr>
          <p:cNvSpPr txBox="1"/>
          <p:nvPr/>
        </p:nvSpPr>
        <p:spPr>
          <a:xfrm>
            <a:off x="558624" y="290622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 err="1">
                <a:solidFill>
                  <a:srgbClr val="3E83C5"/>
                </a:solidFill>
                <a:latin typeface="Calibri Light"/>
                <a:cs typeface="Calibri Light"/>
              </a:rPr>
              <a:t>Camp</a:t>
            </a:r>
            <a:endParaRPr lang="pt-BR" dirty="0" err="1"/>
          </a:p>
        </p:txBody>
      </p:sp>
    </p:spTree>
    <p:extLst>
      <p:ext uri="{BB962C8B-B14F-4D97-AF65-F5344CB8AC3E}">
        <p14:creationId xmlns:p14="http://schemas.microsoft.com/office/powerpoint/2010/main" val="214482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 descr="Internet das Coisas estrutura de tópicos">
            <a:extLst>
              <a:ext uri="{FF2B5EF4-FFF2-40B4-BE49-F238E27FC236}">
                <a16:creationId xmlns:a16="http://schemas.microsoft.com/office/drawing/2014/main" id="{2081F77E-A81E-C9D0-BB4B-1BDA18EC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8788" y="662461"/>
            <a:ext cx="2712079" cy="26903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4EC5F6-D287-1D6D-8B2B-B2D07999FF74}"/>
              </a:ext>
            </a:extLst>
          </p:cNvPr>
          <p:cNvSpPr txBox="1"/>
          <p:nvPr/>
        </p:nvSpPr>
        <p:spPr>
          <a:xfrm>
            <a:off x="6081053" y="502850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Calibri Light"/>
              </a:rPr>
              <a:t>Conveniência + experiência sem fricção</a:t>
            </a:r>
            <a:endParaRPr lang="pt-BR" sz="2200" dirty="0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9748AF3-8214-6FCA-CDCC-EEA7861C9ECD}"/>
              </a:ext>
            </a:extLst>
          </p:cNvPr>
          <p:cNvSpPr txBox="1"/>
          <p:nvPr/>
        </p:nvSpPr>
        <p:spPr>
          <a:xfrm>
            <a:off x="6064061" y="1271294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lt"/>
                <a:cs typeface="+mn-lt"/>
              </a:rPr>
              <a:t>Self checkout - evoluído; </a:t>
            </a:r>
            <a:endParaRPr lang="pt-BR" b="1">
              <a:solidFill>
                <a:schemeClr val="tx1">
                  <a:lumMod val="75000"/>
                  <a:lumOff val="25000"/>
                </a:schemeClr>
              </a:solidFill>
              <a:latin typeface="Calibri Light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FEF9F3-5AFA-FA80-C0C3-7F4F07B6639F}"/>
              </a:ext>
            </a:extLst>
          </p:cNvPr>
          <p:cNvSpPr txBox="1"/>
          <p:nvPr/>
        </p:nvSpPr>
        <p:spPr>
          <a:xfrm>
            <a:off x="6064061" y="2053881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Inteligência Artificial; </a:t>
            </a:r>
            <a:endParaRPr lang="pt-BR" b="1">
              <a:solidFill>
                <a:srgbClr val="3F3F3F"/>
              </a:solidFill>
              <a:latin typeface="Calibri Light"/>
              <a:ea typeface="+mn-lt"/>
              <a:cs typeface="+mn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BAFA7D6-1B0F-C133-50CA-2B4941411637}"/>
              </a:ext>
            </a:extLst>
          </p:cNvPr>
          <p:cNvSpPr txBox="1"/>
          <p:nvPr/>
        </p:nvSpPr>
        <p:spPr>
          <a:xfrm>
            <a:off x="6076818" y="2826522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Controle de estoque; </a:t>
            </a:r>
            <a:endParaRPr lang="pt-BR" b="1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A8ED66-1AFC-CDB1-3EE4-841C1C8891F8}"/>
              </a:ext>
            </a:extLst>
          </p:cNvPr>
          <p:cNvSpPr txBox="1"/>
          <p:nvPr/>
        </p:nvSpPr>
        <p:spPr>
          <a:xfrm>
            <a:off x="6085831" y="3596875"/>
            <a:ext cx="4199955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Preocupação em redução de atritos e melhora na eficiência da loja; </a:t>
            </a:r>
            <a:endParaRPr lang="pt-BR" b="1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4FE4DC-1103-967A-F917-FBE038B4528E}"/>
              </a:ext>
            </a:extLst>
          </p:cNvPr>
          <p:cNvSpPr txBox="1"/>
          <p:nvPr/>
        </p:nvSpPr>
        <p:spPr>
          <a:xfrm>
            <a:off x="1196101" y="4320796"/>
            <a:ext cx="339812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“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ea typeface="+mn-lt"/>
                <a:cs typeface="+mn-lt"/>
              </a:rPr>
              <a:t>Tecnologia cada vez mais como ferramenta para melhorar a jornada do cliente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”.</a:t>
            </a:r>
          </a:p>
        </p:txBody>
      </p:sp>
      <p:pic>
        <p:nvPicPr>
          <p:cNvPr id="19" name="Gráfico 18" descr="Usuário com preenchimento sólido">
            <a:extLst>
              <a:ext uri="{FF2B5EF4-FFF2-40B4-BE49-F238E27FC236}">
                <a16:creationId xmlns:a16="http://schemas.microsoft.com/office/drawing/2014/main" id="{78CF1815-980F-E9BB-729A-F98459531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0800" y="559907"/>
            <a:ext cx="356616" cy="356616"/>
          </a:xfrm>
          <a:prstGeom prst="rect">
            <a:avLst/>
          </a:prstGeom>
        </p:spPr>
      </p:pic>
      <p:pic>
        <p:nvPicPr>
          <p:cNvPr id="21" name="Gráfico 20" descr="Usuário com preenchimento sólido">
            <a:extLst>
              <a:ext uri="{FF2B5EF4-FFF2-40B4-BE49-F238E27FC236}">
                <a16:creationId xmlns:a16="http://schemas.microsoft.com/office/drawing/2014/main" id="{9075D25E-0B6D-978C-6A5A-EE250ED74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0800" y="1332613"/>
            <a:ext cx="356616" cy="356616"/>
          </a:xfrm>
          <a:prstGeom prst="rect">
            <a:avLst/>
          </a:prstGeom>
        </p:spPr>
      </p:pic>
      <p:pic>
        <p:nvPicPr>
          <p:cNvPr id="23" name="Gráfico 22" descr="Usuário com preenchimento sólido">
            <a:extLst>
              <a:ext uri="{FF2B5EF4-FFF2-40B4-BE49-F238E27FC236}">
                <a16:creationId xmlns:a16="http://schemas.microsoft.com/office/drawing/2014/main" id="{C91D1579-BB71-0256-5C52-07685016B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6243" y="2116299"/>
            <a:ext cx="356616" cy="356616"/>
          </a:xfrm>
          <a:prstGeom prst="rect">
            <a:avLst/>
          </a:prstGeom>
        </p:spPr>
      </p:pic>
      <p:pic>
        <p:nvPicPr>
          <p:cNvPr id="25" name="Gráfico 24" descr="Usuário com preenchimento sólido">
            <a:extLst>
              <a:ext uri="{FF2B5EF4-FFF2-40B4-BE49-F238E27FC236}">
                <a16:creationId xmlns:a16="http://schemas.microsoft.com/office/drawing/2014/main" id="{609037F6-26C6-B0E6-9EEF-231985CF8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6243" y="2849471"/>
            <a:ext cx="356616" cy="356616"/>
          </a:xfrm>
          <a:prstGeom prst="rect">
            <a:avLst/>
          </a:prstGeom>
        </p:spPr>
      </p:pic>
      <p:pic>
        <p:nvPicPr>
          <p:cNvPr id="27" name="Gráfico 26" descr="Usuário com preenchimento sólido">
            <a:extLst>
              <a:ext uri="{FF2B5EF4-FFF2-40B4-BE49-F238E27FC236}">
                <a16:creationId xmlns:a16="http://schemas.microsoft.com/office/drawing/2014/main" id="{7464C8AC-33C1-E261-6D73-C88BF4C69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6243" y="3612302"/>
            <a:ext cx="356616" cy="356616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7EB82BCF-9C0C-1A42-2E2C-268F6FF9F887}"/>
              </a:ext>
            </a:extLst>
          </p:cNvPr>
          <p:cNvSpPr txBox="1"/>
          <p:nvPr/>
        </p:nvSpPr>
        <p:spPr>
          <a:xfrm>
            <a:off x="756424" y="3178363"/>
            <a:ext cx="42300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 dirty="0">
                <a:solidFill>
                  <a:srgbClr val="3E83C5"/>
                </a:solidFill>
                <a:latin typeface="Calibri Light"/>
              </a:rPr>
              <a:t>Tecnologia</a:t>
            </a:r>
            <a:endParaRPr lang="pt-BR" dirty="0">
              <a:cs typeface="Calibri" panose="020F0502020204030204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6D34108-149F-73C5-0E6D-185511022AE8}"/>
              </a:ext>
            </a:extLst>
          </p:cNvPr>
          <p:cNvSpPr txBox="1"/>
          <p:nvPr/>
        </p:nvSpPr>
        <p:spPr>
          <a:xfrm>
            <a:off x="6065932" y="4470265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Holografia </a:t>
            </a:r>
            <a:endParaRPr lang="pt-BR" b="1">
              <a:solidFill>
                <a:srgbClr val="3F3F3F"/>
              </a:solidFill>
              <a:latin typeface="Calibri Light"/>
              <a:ea typeface="+mn-lt"/>
              <a:cs typeface="+mn-lt"/>
            </a:endParaRPr>
          </a:p>
        </p:txBody>
      </p:sp>
      <p:pic>
        <p:nvPicPr>
          <p:cNvPr id="33" name="Gráfico 32" descr="Usuário com preenchimento sólido">
            <a:extLst>
              <a:ext uri="{FF2B5EF4-FFF2-40B4-BE49-F238E27FC236}">
                <a16:creationId xmlns:a16="http://schemas.microsoft.com/office/drawing/2014/main" id="{5675D906-AF72-E9F3-5BC7-23F0C5AC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6243" y="4493214"/>
            <a:ext cx="356616" cy="356616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295409FB-F173-ABF9-A881-7E0D50828AED}"/>
              </a:ext>
            </a:extLst>
          </p:cNvPr>
          <p:cNvSpPr txBox="1"/>
          <p:nvPr/>
        </p:nvSpPr>
        <p:spPr>
          <a:xfrm>
            <a:off x="6087703" y="5254036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Atendimento humanizado através de IA; </a:t>
            </a:r>
            <a:endParaRPr lang="pt-BR" b="1">
              <a:solidFill>
                <a:srgbClr val="3F3F3F"/>
              </a:solidFill>
              <a:latin typeface="Calibri Light"/>
              <a:ea typeface="+mn-lt"/>
              <a:cs typeface="+mn-lt"/>
            </a:endParaRPr>
          </a:p>
        </p:txBody>
      </p:sp>
      <p:pic>
        <p:nvPicPr>
          <p:cNvPr id="35" name="Gráfico 34" descr="Usuário com preenchimento sólido">
            <a:extLst>
              <a:ext uri="{FF2B5EF4-FFF2-40B4-BE49-F238E27FC236}">
                <a16:creationId xmlns:a16="http://schemas.microsoft.com/office/drawing/2014/main" id="{F7C96F89-D839-6CBF-674A-4BBAC0AD6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014" y="5276985"/>
            <a:ext cx="356616" cy="356616"/>
          </a:xfrm>
          <a:prstGeom prst="rect">
            <a:avLst/>
          </a:prstGeom>
        </p:spPr>
      </p:pic>
      <p:pic>
        <p:nvPicPr>
          <p:cNvPr id="37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AAB8C51B-9F8A-0FA9-1FA1-2F9186A74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39" name="Imagem 38" descr="Ícone&#10;&#10;Descrição gerada automaticamente">
            <a:extLst>
              <a:ext uri="{FF2B5EF4-FFF2-40B4-BE49-F238E27FC236}">
                <a16:creationId xmlns:a16="http://schemas.microsoft.com/office/drawing/2014/main" id="{9461B69A-C966-19A1-15EA-8EF524959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41" name="Imagem 40" descr="Uma imagem contendo Texto&#10;&#10;Descrição gerada automaticamente">
            <a:extLst>
              <a:ext uri="{FF2B5EF4-FFF2-40B4-BE49-F238E27FC236}">
                <a16:creationId xmlns:a16="http://schemas.microsoft.com/office/drawing/2014/main" id="{53D7F52F-5F88-BDE1-D90D-3C12F56C7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ixa de papelão&#10;&#10;Descrição gerada automaticamente">
            <a:extLst>
              <a:ext uri="{FF2B5EF4-FFF2-40B4-BE49-F238E27FC236}">
                <a16:creationId xmlns:a16="http://schemas.microsoft.com/office/drawing/2014/main" id="{AB73A6F8-8F4F-7633-D969-EC2CE9A14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86" y="1141837"/>
            <a:ext cx="3114289" cy="4214071"/>
          </a:xfrm>
        </p:spPr>
      </p:pic>
      <p:pic>
        <p:nvPicPr>
          <p:cNvPr id="7" name="Imagem 6" descr="Uma imagem contendo no interior, teto, mesa, grande&#10;&#10;Descrição gerada automaticamente">
            <a:extLst>
              <a:ext uri="{FF2B5EF4-FFF2-40B4-BE49-F238E27FC236}">
                <a16:creationId xmlns:a16="http://schemas.microsoft.com/office/drawing/2014/main" id="{325273DB-00A6-BF62-8EA0-0C9253FE6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67" y="1145925"/>
            <a:ext cx="6167454" cy="4209984"/>
          </a:xfrm>
          <a:prstGeom prst="rect">
            <a:avLst/>
          </a:prstGeom>
        </p:spPr>
      </p:pic>
      <p:pic>
        <p:nvPicPr>
          <p:cNvPr id="6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626298B4-D5B2-3A00-CBE2-F55EFEE9D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C9AD77A3-8D8E-D328-C2A9-033C0AA83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23DC69E7-EA1D-0986-F213-F8B63022C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D7430D8-F1FC-6966-9E43-4514644797B6}"/>
              </a:ext>
            </a:extLst>
          </p:cNvPr>
          <p:cNvSpPr txBox="1"/>
          <p:nvPr/>
        </p:nvSpPr>
        <p:spPr>
          <a:xfrm>
            <a:off x="558624" y="2906220"/>
            <a:ext cx="11538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 err="1">
                <a:solidFill>
                  <a:srgbClr val="3E83C5"/>
                </a:solidFill>
                <a:latin typeface="Calibri Light"/>
                <a:cs typeface="Calibri Light"/>
              </a:rPr>
              <a:t>Uniqlo</a:t>
            </a:r>
            <a:endParaRPr lang="pt-BR" dirty="0" err="1"/>
          </a:p>
        </p:txBody>
      </p:sp>
    </p:spTree>
    <p:extLst>
      <p:ext uri="{BB962C8B-B14F-4D97-AF65-F5344CB8AC3E}">
        <p14:creationId xmlns:p14="http://schemas.microsoft.com/office/powerpoint/2010/main" val="64735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BD109904-B211-F5D8-CF4E-7C42B5282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6497" r="963" b="6024"/>
          <a:stretch/>
        </p:blipFill>
        <p:spPr>
          <a:xfrm>
            <a:off x="555172" y="744878"/>
            <a:ext cx="5467914" cy="3154927"/>
          </a:xfrm>
          <a:prstGeom prst="rect">
            <a:avLst/>
          </a:prstGeom>
        </p:spPr>
      </p:pic>
      <p:pic>
        <p:nvPicPr>
          <p:cNvPr id="5" name="Imagem 4" descr="Mão segurando aparelho eletrônico&#10;&#10;Descrição gerada automaticamente com confiança baixa">
            <a:extLst>
              <a:ext uri="{FF2B5EF4-FFF2-40B4-BE49-F238E27FC236}">
                <a16:creationId xmlns:a16="http://schemas.microsoft.com/office/drawing/2014/main" id="{058B9318-E828-B705-38B9-579A83BB3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r="7967"/>
          <a:stretch/>
        </p:blipFill>
        <p:spPr>
          <a:xfrm>
            <a:off x="6186828" y="744878"/>
            <a:ext cx="5291622" cy="4321685"/>
          </a:xfrm>
          <a:prstGeom prst="rect">
            <a:avLst/>
          </a:prstGeom>
        </p:spPr>
      </p:pic>
      <p:pic>
        <p:nvPicPr>
          <p:cNvPr id="7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61A9322B-644F-80C2-B38D-BF152516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EC261091-856A-083B-7B3D-B31D537E7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B4F22D2B-44D3-E222-44D5-A51C440F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D7D543-FAEE-C720-F484-3BDD4C71975D}"/>
              </a:ext>
            </a:extLst>
          </p:cNvPr>
          <p:cNvSpPr txBox="1"/>
          <p:nvPr/>
        </p:nvSpPr>
        <p:spPr>
          <a:xfrm>
            <a:off x="525967" y="439756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 err="1">
                <a:solidFill>
                  <a:srgbClr val="3E83C5"/>
                </a:solidFill>
                <a:latin typeface="Calibri Light"/>
                <a:cs typeface="Calibri Light"/>
              </a:rPr>
              <a:t>Amazon</a:t>
            </a:r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 </a:t>
            </a:r>
            <a:r>
              <a:rPr lang="pt-BR" sz="2800" b="1" dirty="0" err="1">
                <a:solidFill>
                  <a:srgbClr val="3E83C5"/>
                </a:solidFill>
                <a:latin typeface="Calibri Light"/>
                <a:cs typeface="Calibri Light"/>
              </a:rPr>
              <a:t>One</a:t>
            </a:r>
            <a:endParaRPr lang="pt-BR" dirty="0" err="1"/>
          </a:p>
        </p:txBody>
      </p:sp>
    </p:spTree>
    <p:extLst>
      <p:ext uri="{BB962C8B-B14F-4D97-AF65-F5344CB8AC3E}">
        <p14:creationId xmlns:p14="http://schemas.microsoft.com/office/powerpoint/2010/main" val="358488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1-24 at 08.30.18 (1)">
            <a:hlinkClick r:id="" action="ppaction://media"/>
            <a:extLst>
              <a:ext uri="{FF2B5EF4-FFF2-40B4-BE49-F238E27FC236}">
                <a16:creationId xmlns:a16="http://schemas.microsoft.com/office/drawing/2014/main" id="{308B34AE-4F05-C66C-E7BF-3447051F1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9046" y="330427"/>
            <a:ext cx="3228296" cy="5715000"/>
          </a:xfrm>
          <a:prstGeom prst="rect">
            <a:avLst/>
          </a:prstGeom>
        </p:spPr>
      </p:pic>
      <p:pic>
        <p:nvPicPr>
          <p:cNvPr id="5" name="WhatsApp Video 2023-01-24 at 08.30.19">
            <a:hlinkClick r:id="" action="ppaction://media"/>
            <a:extLst>
              <a:ext uri="{FF2B5EF4-FFF2-40B4-BE49-F238E27FC236}">
                <a16:creationId xmlns:a16="http://schemas.microsoft.com/office/drawing/2014/main" id="{0D1D72EC-A649-BC78-9082-8F356E52A4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41496" y="330427"/>
            <a:ext cx="3239181" cy="5715000"/>
          </a:xfrm>
          <a:prstGeom prst="rect">
            <a:avLst/>
          </a:prstGeom>
        </p:spPr>
      </p:pic>
      <p:pic>
        <p:nvPicPr>
          <p:cNvPr id="6" name="WhatsApp Video 2023-01-24 at 08.55.14">
            <a:hlinkClick r:id="" action="ppaction://media"/>
            <a:extLst>
              <a:ext uri="{FF2B5EF4-FFF2-40B4-BE49-F238E27FC236}">
                <a16:creationId xmlns:a16="http://schemas.microsoft.com/office/drawing/2014/main" id="{6B119069-527E-1886-E26C-E2F76FD5E76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4831" y="330427"/>
            <a:ext cx="3228296" cy="5715000"/>
          </a:xfrm>
          <a:prstGeom prst="rect">
            <a:avLst/>
          </a:prstGeom>
        </p:spPr>
      </p:pic>
      <p:pic>
        <p:nvPicPr>
          <p:cNvPr id="8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F4A0677C-0B58-595E-93E5-0C2CBAC9EE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A0780F8A-4F98-DF83-AF72-B617767428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912FA342-3D8A-AEE5-42C4-9988168052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7B2A3B-8B15-0C4B-6E7B-1C757EBE795B}"/>
              </a:ext>
            </a:extLst>
          </p:cNvPr>
          <p:cNvSpPr txBox="1"/>
          <p:nvPr/>
        </p:nvSpPr>
        <p:spPr>
          <a:xfrm>
            <a:off x="221167" y="3004191"/>
            <a:ext cx="32439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Holografia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34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829905C-CE7F-9655-83E9-0048B9994980}"/>
              </a:ext>
            </a:extLst>
          </p:cNvPr>
          <p:cNvSpPr/>
          <p:nvPr/>
        </p:nvSpPr>
        <p:spPr>
          <a:xfrm>
            <a:off x="0" y="0"/>
            <a:ext cx="1894115" cy="62048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E34A6AB-4FDB-CEAA-0852-A8ADFD1E356C}"/>
              </a:ext>
            </a:extLst>
          </p:cNvPr>
          <p:cNvSpPr/>
          <p:nvPr/>
        </p:nvSpPr>
        <p:spPr>
          <a:xfrm>
            <a:off x="283028" y="2427513"/>
            <a:ext cx="1948544" cy="544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3BE1085-4D6D-D8F8-30B5-79D86B6717FD}"/>
              </a:ext>
            </a:extLst>
          </p:cNvPr>
          <p:cNvGrpSpPr/>
          <p:nvPr/>
        </p:nvGrpSpPr>
        <p:grpSpPr>
          <a:xfrm>
            <a:off x="2829142" y="692201"/>
            <a:ext cx="8972242" cy="4822607"/>
            <a:chOff x="722092" y="472364"/>
            <a:chExt cx="10349947" cy="5542922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C37B8663-35E6-9901-2DA2-06425B51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168" y="2276707"/>
              <a:ext cx="2523079" cy="1708652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82608FE-A3EF-F37E-EC88-5D3744AE4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" t="-172" r="309" b="16839"/>
            <a:stretch/>
          </p:blipFill>
          <p:spPr>
            <a:xfrm>
              <a:off x="8110997" y="474510"/>
              <a:ext cx="2951477" cy="1676981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5EBF2A86-E95C-FE10-20D5-7CEA2D69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020" y="4105594"/>
              <a:ext cx="3407094" cy="1898487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4EBAAECD-8DDC-01A4-BA1D-803E9A92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7" t="-167" r="16013" b="-326"/>
            <a:stretch/>
          </p:blipFill>
          <p:spPr>
            <a:xfrm>
              <a:off x="3659399" y="4105594"/>
              <a:ext cx="1883463" cy="1903322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746CD4F2-B307-8FEF-6512-E16829B34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1" b="982"/>
            <a:stretch/>
          </p:blipFill>
          <p:spPr>
            <a:xfrm>
              <a:off x="771132" y="4105803"/>
              <a:ext cx="2767654" cy="1909483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AFA54801-A185-4084-9A98-382570236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29" y="2276639"/>
              <a:ext cx="2520090" cy="1711036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5D56D1CD-3B1B-ABBD-98B1-C32A2986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839" y="2276639"/>
              <a:ext cx="2571200" cy="1714133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875F4BE-165D-314B-0F29-6EA82150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21" y="474510"/>
              <a:ext cx="2530186" cy="1673224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2C7DF65-93A9-644B-B317-1BF347BA0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92" y="472364"/>
              <a:ext cx="4600099" cy="1713076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1DB51113-C132-60D8-45D7-47B5C01C8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0" t="328" r="17647" b="-328"/>
            <a:stretch/>
          </p:blipFill>
          <p:spPr>
            <a:xfrm>
              <a:off x="9215208" y="4105595"/>
              <a:ext cx="1848197" cy="189463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54C524C4-883F-31E2-B5D9-F63D5FA70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41" y="2279400"/>
              <a:ext cx="2448372" cy="1708715"/>
            </a:xfrm>
            <a:prstGeom prst="rect">
              <a:avLst/>
            </a:prstGeom>
          </p:spPr>
        </p:pic>
      </p:grpSp>
      <p:pic>
        <p:nvPicPr>
          <p:cNvPr id="3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C5DBDF4A-3BAF-5B78-A8B0-1F833A2A55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FF8FA615-9D84-F105-76D4-8884F8BC4D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622E7E25-ED94-0D7D-8B59-524AB251C9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B3120567-3810-9C7D-7495-461AD5522842}"/>
              </a:ext>
            </a:extLst>
          </p:cNvPr>
          <p:cNvSpPr/>
          <p:nvPr/>
        </p:nvSpPr>
        <p:spPr>
          <a:xfrm>
            <a:off x="304799" y="3026227"/>
            <a:ext cx="2198916" cy="544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C0"/>
              </a:solidFill>
            </a:endParaRP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09CFEF61-FD25-D76F-5592-5A195B9F1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37" y="2424653"/>
            <a:ext cx="2553859" cy="1096682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Calibri Light"/>
                <a:cs typeface="Calibri Light"/>
              </a:rPr>
              <a:t>De volta</a:t>
            </a:r>
            <a:br>
              <a:rPr lang="en-US" sz="4000" b="1" dirty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4000" b="1" dirty="0" err="1">
                <a:solidFill>
                  <a:srgbClr val="FFFFFF"/>
                </a:solidFill>
                <a:latin typeface="Calibri Light"/>
                <a:cs typeface="Calibri Light"/>
              </a:rPr>
              <a:t>ao</a:t>
            </a:r>
            <a:r>
              <a:rPr lang="en-US" sz="4000" b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Light"/>
                <a:cs typeface="Calibri Light"/>
              </a:rPr>
              <a:t>básico</a:t>
            </a:r>
            <a:endParaRPr lang="en-US" sz="4000" b="1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641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3-01-24 at 09.28.46">
            <a:hlinkClick r:id="" action="ppaction://media"/>
            <a:extLst>
              <a:ext uri="{FF2B5EF4-FFF2-40B4-BE49-F238E27FC236}">
                <a16:creationId xmlns:a16="http://schemas.microsoft.com/office/drawing/2014/main" id="{2A143A37-8086-911D-900F-EA50FCA5B5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2159" y="334282"/>
            <a:ext cx="3217408" cy="5682343"/>
          </a:xfrm>
        </p:spPr>
      </p:pic>
      <p:pic>
        <p:nvPicPr>
          <p:cNvPr id="4" name="WhatsApp Video 2023-01-24 at 08.30.19 (1)">
            <a:hlinkClick r:id="" action="ppaction://media"/>
            <a:extLst>
              <a:ext uri="{FF2B5EF4-FFF2-40B4-BE49-F238E27FC236}">
                <a16:creationId xmlns:a16="http://schemas.microsoft.com/office/drawing/2014/main" id="{BFC61B5B-9425-2986-7D63-0EB5E15BE4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4532" y="334638"/>
            <a:ext cx="3217409" cy="56823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89BDBB5-3550-3D20-F3DF-045D82E2CE6E}"/>
              </a:ext>
            </a:extLst>
          </p:cNvPr>
          <p:cNvSpPr txBox="1"/>
          <p:nvPr/>
        </p:nvSpPr>
        <p:spPr>
          <a:xfrm>
            <a:off x="580395" y="2699391"/>
            <a:ext cx="28629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Carro</a:t>
            </a:r>
            <a:endParaRPr lang="pt-BR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autônomo</a:t>
            </a:r>
          </a:p>
        </p:txBody>
      </p:sp>
      <p:pic>
        <p:nvPicPr>
          <p:cNvPr id="12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C0E0C6E4-3EF2-23C4-D928-5E8E480D2D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822E3594-CEA9-0B7E-09A0-70FC3B02B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EFEBDB08-5C19-51EE-E0C6-8C06D4CEB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Texto&#10;&#10;Descrição gerada automaticamente">
            <a:extLst>
              <a:ext uri="{FF2B5EF4-FFF2-40B4-BE49-F238E27FC236}">
                <a16:creationId xmlns:a16="http://schemas.microsoft.com/office/drawing/2014/main" id="{24A108F2-8E10-B091-9B8E-835AAF061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r="-326" b="12030"/>
          <a:stretch/>
        </p:blipFill>
        <p:spPr>
          <a:xfrm>
            <a:off x="4007328" y="128143"/>
            <a:ext cx="3750488" cy="6518933"/>
          </a:xfrm>
          <a:prstGeom prst="rect">
            <a:avLst/>
          </a:prstGeom>
        </p:spPr>
      </p:pic>
      <p:pic>
        <p:nvPicPr>
          <p:cNvPr id="6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35FE0927-01A2-84D8-E536-F0FD3A6C0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45BA239C-76AC-CC45-8487-8B83EFF09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59438820-C0EE-F15D-63A3-F0E498126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84934A-8439-8A4A-C6BB-694E85D7BB2D}"/>
              </a:ext>
            </a:extLst>
          </p:cNvPr>
          <p:cNvSpPr txBox="1"/>
          <p:nvPr/>
        </p:nvSpPr>
        <p:spPr>
          <a:xfrm>
            <a:off x="580395" y="2699391"/>
            <a:ext cx="28629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b="1" dirty="0">
                <a:solidFill>
                  <a:srgbClr val="3E83C5"/>
                </a:solidFill>
                <a:latin typeface="Calibri Light"/>
                <a:cs typeface="Calibri Light"/>
              </a:rPr>
              <a:t>IA</a:t>
            </a:r>
          </a:p>
          <a:p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Calibri Light"/>
                <a:cs typeface="Calibri Light"/>
              </a:rPr>
              <a:t>Inteligência artificial</a:t>
            </a:r>
          </a:p>
        </p:txBody>
      </p:sp>
    </p:spTree>
    <p:extLst>
      <p:ext uri="{BB962C8B-B14F-4D97-AF65-F5344CB8AC3E}">
        <p14:creationId xmlns:p14="http://schemas.microsoft.com/office/powerpoint/2010/main" val="111204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59DA367E-1346-9301-4CAF-C7EA66E86F53}"/>
              </a:ext>
            </a:extLst>
          </p:cNvPr>
          <p:cNvSpPr txBox="1"/>
          <p:nvPr/>
        </p:nvSpPr>
        <p:spPr>
          <a:xfrm>
            <a:off x="6353196" y="894736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Calibri Light"/>
              </a:rPr>
              <a:t>Engajamento;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AC4A1F-9B24-2D35-B688-0CA8FCD38C9D}"/>
              </a:ext>
            </a:extLst>
          </p:cNvPr>
          <p:cNvSpPr txBox="1"/>
          <p:nvPr/>
        </p:nvSpPr>
        <p:spPr>
          <a:xfrm>
            <a:off x="6336204" y="1663180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lt"/>
                <a:cs typeface="+mn-lt"/>
              </a:rPr>
              <a:t>Colaborador como embaixador da marca;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D3B3B1-7F5D-D493-4A27-DE6CA564D3BD}"/>
              </a:ext>
            </a:extLst>
          </p:cNvPr>
          <p:cNvSpPr txBox="1"/>
          <p:nvPr/>
        </p:nvSpPr>
        <p:spPr>
          <a:xfrm>
            <a:off x="6357974" y="2445767"/>
            <a:ext cx="581797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Colaborador disponível para atender o cliente; </a:t>
            </a:r>
            <a:endParaRPr lang="pt-BR" dirty="0"/>
          </a:p>
          <a:p>
            <a:r>
              <a:rPr lang="pt-BR" sz="2000" b="1" i="1" dirty="0">
                <a:solidFill>
                  <a:schemeClr val="bg2">
                    <a:lumMod val="50000"/>
                  </a:schemeClr>
                </a:solidFill>
                <a:latin typeface="Calibri Light"/>
                <a:ea typeface="+mn-lt"/>
                <a:cs typeface="+mn-lt"/>
              </a:rPr>
              <a:t>Usando tecnologia para melhorar os processos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382921-055B-46B4-061B-F499BE13CDD4}"/>
              </a:ext>
            </a:extLst>
          </p:cNvPr>
          <p:cNvSpPr txBox="1"/>
          <p:nvPr/>
        </p:nvSpPr>
        <p:spPr>
          <a:xfrm>
            <a:off x="6359847" y="3392579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Propósito; </a:t>
            </a:r>
            <a:endParaRPr lang="pt-BR" b="1" dirty="0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94CD686-A532-053D-77B9-7F7B6642208F}"/>
              </a:ext>
            </a:extLst>
          </p:cNvPr>
          <p:cNvSpPr txBox="1"/>
          <p:nvPr/>
        </p:nvSpPr>
        <p:spPr>
          <a:xfrm>
            <a:off x="6368860" y="4162932"/>
            <a:ext cx="4199955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Ouvir todas as pessoas; </a:t>
            </a:r>
            <a:endParaRPr lang="pt-BR" b="1" dirty="0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E097C2E-7ADB-5761-2B34-F22B42E50307}"/>
              </a:ext>
            </a:extLst>
          </p:cNvPr>
          <p:cNvSpPr txBox="1"/>
          <p:nvPr/>
        </p:nvSpPr>
        <p:spPr>
          <a:xfrm>
            <a:off x="706244" y="4364338"/>
            <a:ext cx="443226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“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ea typeface="+mn-lt"/>
                <a:cs typeface="+mn-lt"/>
              </a:rPr>
              <a:t>Cultura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"/>
              </a:rPr>
              <a:t> como estratégia para gerar conexão com a comunidade da marca em todos os níveis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”.</a:t>
            </a:r>
          </a:p>
        </p:txBody>
      </p:sp>
      <p:pic>
        <p:nvPicPr>
          <p:cNvPr id="19" name="Gráfico 18" descr="Usuário com preenchimento sólido">
            <a:extLst>
              <a:ext uri="{FF2B5EF4-FFF2-40B4-BE49-F238E27FC236}">
                <a16:creationId xmlns:a16="http://schemas.microsoft.com/office/drawing/2014/main" id="{66AEC219-93B7-021F-5FBF-DAC84015D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943" y="951793"/>
            <a:ext cx="356616" cy="356616"/>
          </a:xfrm>
          <a:prstGeom prst="rect">
            <a:avLst/>
          </a:prstGeom>
        </p:spPr>
      </p:pic>
      <p:pic>
        <p:nvPicPr>
          <p:cNvPr id="21" name="Gráfico 20" descr="Usuário com preenchimento sólido">
            <a:extLst>
              <a:ext uri="{FF2B5EF4-FFF2-40B4-BE49-F238E27FC236}">
                <a16:creationId xmlns:a16="http://schemas.microsoft.com/office/drawing/2014/main" id="{C08F72C9-0C35-2625-542C-3D1E405E4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2943" y="1724499"/>
            <a:ext cx="356616" cy="356616"/>
          </a:xfrm>
          <a:prstGeom prst="rect">
            <a:avLst/>
          </a:prstGeom>
        </p:spPr>
      </p:pic>
      <p:pic>
        <p:nvPicPr>
          <p:cNvPr id="23" name="Gráfico 22" descr="Usuário com preenchimento sólido">
            <a:extLst>
              <a:ext uri="{FF2B5EF4-FFF2-40B4-BE49-F238E27FC236}">
                <a16:creationId xmlns:a16="http://schemas.microsoft.com/office/drawing/2014/main" id="{7DE082D9-6641-90B6-50CA-D79246FEE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386" y="2508185"/>
            <a:ext cx="356616" cy="356616"/>
          </a:xfrm>
          <a:prstGeom prst="rect">
            <a:avLst/>
          </a:prstGeom>
        </p:spPr>
      </p:pic>
      <p:pic>
        <p:nvPicPr>
          <p:cNvPr id="25" name="Gráfico 24" descr="Usuário com preenchimento sólido">
            <a:extLst>
              <a:ext uri="{FF2B5EF4-FFF2-40B4-BE49-F238E27FC236}">
                <a16:creationId xmlns:a16="http://schemas.microsoft.com/office/drawing/2014/main" id="{FEB147BE-91A3-4D6F-03DB-B610910E2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9272" y="3415528"/>
            <a:ext cx="356616" cy="356616"/>
          </a:xfrm>
          <a:prstGeom prst="rect">
            <a:avLst/>
          </a:prstGeom>
        </p:spPr>
      </p:pic>
      <p:pic>
        <p:nvPicPr>
          <p:cNvPr id="27" name="Gráfico 26" descr="Usuário com preenchimento sólido">
            <a:extLst>
              <a:ext uri="{FF2B5EF4-FFF2-40B4-BE49-F238E27FC236}">
                <a16:creationId xmlns:a16="http://schemas.microsoft.com/office/drawing/2014/main" id="{8145A31E-0996-0767-DFA1-DDDBECB7F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9272" y="4178359"/>
            <a:ext cx="356616" cy="35661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BC2A5EE0-161B-19D6-2BBF-FB440784ED8C}"/>
              </a:ext>
            </a:extLst>
          </p:cNvPr>
          <p:cNvSpPr txBox="1"/>
          <p:nvPr/>
        </p:nvSpPr>
        <p:spPr>
          <a:xfrm>
            <a:off x="255682" y="3178363"/>
            <a:ext cx="53077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 dirty="0">
                <a:solidFill>
                  <a:srgbClr val="3E83C5"/>
                </a:solidFill>
                <a:latin typeface="Calibri Light"/>
              </a:rPr>
              <a:t>Cultura do cuidado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ADC27C7-5337-8ACF-0D40-7C2E513BBB21}"/>
              </a:ext>
            </a:extLst>
          </p:cNvPr>
          <p:cNvSpPr txBox="1"/>
          <p:nvPr/>
        </p:nvSpPr>
        <p:spPr>
          <a:xfrm>
            <a:off x="6359846" y="5058093"/>
            <a:ext cx="545875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Saúde física e psicológica dos colaboradores.</a:t>
            </a:r>
            <a:endParaRPr lang="pt-BR" dirty="0"/>
          </a:p>
        </p:txBody>
      </p:sp>
      <p:pic>
        <p:nvPicPr>
          <p:cNvPr id="33" name="Gráfico 32" descr="Usuário com preenchimento sólido">
            <a:extLst>
              <a:ext uri="{FF2B5EF4-FFF2-40B4-BE49-F238E27FC236}">
                <a16:creationId xmlns:a16="http://schemas.microsoft.com/office/drawing/2014/main" id="{1FC672A2-D900-AB8A-1F73-CED17D36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9272" y="5059271"/>
            <a:ext cx="356616" cy="356616"/>
          </a:xfrm>
          <a:prstGeom prst="rect">
            <a:avLst/>
          </a:prstGeom>
        </p:spPr>
      </p:pic>
      <p:pic>
        <p:nvPicPr>
          <p:cNvPr id="39" name="Gráfico 38" descr="Grupo estrutura de tópicos">
            <a:extLst>
              <a:ext uri="{FF2B5EF4-FFF2-40B4-BE49-F238E27FC236}">
                <a16:creationId xmlns:a16="http://schemas.microsoft.com/office/drawing/2014/main" id="{2D2DD11E-C7B7-6CD8-BC5E-2AA0B054C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3943" y="784700"/>
            <a:ext cx="2617479" cy="2650136"/>
          </a:xfrm>
          <a:prstGeom prst="rect">
            <a:avLst/>
          </a:prstGeom>
        </p:spPr>
      </p:pic>
      <p:pic>
        <p:nvPicPr>
          <p:cNvPr id="43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1F8F319B-A4A5-2718-E416-27E0E3FF7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45" name="Imagem 44" descr="Ícone&#10;&#10;Descrição gerada automaticamente">
            <a:extLst>
              <a:ext uri="{FF2B5EF4-FFF2-40B4-BE49-F238E27FC236}">
                <a16:creationId xmlns:a16="http://schemas.microsoft.com/office/drawing/2014/main" id="{03529489-BE2B-B68B-5EF1-568C82F18D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47" name="Imagem 46" descr="Uma imagem contendo Texto&#10;&#10;Descrição gerada automaticamente">
            <a:extLst>
              <a:ext uri="{FF2B5EF4-FFF2-40B4-BE49-F238E27FC236}">
                <a16:creationId xmlns:a16="http://schemas.microsoft.com/office/drawing/2014/main" id="{CABB1FA8-F47F-CE72-659A-1E7CD17B5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1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4405E-30AF-74F1-5F37-D985FA54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55" y="1108693"/>
            <a:ext cx="6052456" cy="2610076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Calibri Light"/>
                <a:cs typeface="Calibri Light"/>
              </a:rPr>
              <a:t>"Cada vez mais, empresas investem em longos períodos de capacitação e treinamento, criando ambientes para que seus funcionários expressem suas inseguranças, ganhem autonomia e se desenvolvam".</a:t>
            </a:r>
            <a:endParaRPr lang="pt-BR" sz="1800" dirty="0"/>
          </a:p>
        </p:txBody>
      </p:sp>
      <p:pic>
        <p:nvPicPr>
          <p:cNvPr id="5" name="Espaço Reservado para Conteúdo 4" descr="Uma imagem contendo pessoa, homem, frente, olhando&#10;&#10;Descrição gerada automaticamente">
            <a:extLst>
              <a:ext uri="{FF2B5EF4-FFF2-40B4-BE49-F238E27FC236}">
                <a16:creationId xmlns:a16="http://schemas.microsoft.com/office/drawing/2014/main" id="{87ADD819-1CAE-1FCF-E08A-139ACEEF7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70" y="-336"/>
            <a:ext cx="4624217" cy="6169252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F6801C-2E65-378B-A767-34EDD24927B6}"/>
              </a:ext>
            </a:extLst>
          </p:cNvPr>
          <p:cNvSpPr txBox="1"/>
          <p:nvPr/>
        </p:nvSpPr>
        <p:spPr>
          <a:xfrm>
            <a:off x="955918" y="3396805"/>
            <a:ext cx="568775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5 líderes da target subiram no palco para falar sobre a cultura de CUIDADO da empresa, que começa pelo cuidado com os colaboradores – o que claro, reflete no consumidor e na comunidade.</a:t>
            </a:r>
          </a:p>
        </p:txBody>
      </p:sp>
      <p:pic>
        <p:nvPicPr>
          <p:cNvPr id="6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DE313802-B52E-A5D7-6FC8-374710C8F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D5A92D22-3547-5307-8296-E210088EB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1140205E-6F6C-42EB-64AB-18FF1486B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70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375F556-E50E-ACA1-6864-45056E7554DA}"/>
              </a:ext>
            </a:extLst>
          </p:cNvPr>
          <p:cNvSpPr txBox="1"/>
          <p:nvPr/>
        </p:nvSpPr>
        <p:spPr>
          <a:xfrm>
            <a:off x="6385853" y="1732936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Calibri Light"/>
              </a:rPr>
              <a:t>Marcas cada vez mais ativistas;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0868D4-1D26-B891-49BF-71CEE5B93508}"/>
              </a:ext>
            </a:extLst>
          </p:cNvPr>
          <p:cNvSpPr txBox="1"/>
          <p:nvPr/>
        </p:nvSpPr>
        <p:spPr>
          <a:xfrm>
            <a:off x="6368861" y="2501380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lt"/>
                <a:cs typeface="+mn-lt"/>
              </a:rPr>
              <a:t>Poder de venda de usados;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5AD08D-73DE-D58D-1A0B-1EF499230A76}"/>
              </a:ext>
            </a:extLst>
          </p:cNvPr>
          <p:cNvSpPr txBox="1"/>
          <p:nvPr/>
        </p:nvSpPr>
        <p:spPr>
          <a:xfrm>
            <a:off x="6390631" y="3283967"/>
            <a:ext cx="581797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Reutilização de materiais;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EAC270-421D-F04E-0E7D-915F2DC68383}"/>
              </a:ext>
            </a:extLst>
          </p:cNvPr>
          <p:cNvSpPr txBox="1"/>
          <p:nvPr/>
        </p:nvSpPr>
        <p:spPr>
          <a:xfrm>
            <a:off x="6392504" y="4045722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ea typeface="+mn-lt"/>
                <a:cs typeface="+mn-lt"/>
              </a:rPr>
              <a:t>Forte conexão com a comunidade local.</a:t>
            </a:r>
            <a:endParaRPr lang="pt-BR" b="1" dirty="0">
              <a:solidFill>
                <a:srgbClr val="3F3F3F"/>
              </a:solidFill>
              <a:latin typeface="Calibri Light"/>
              <a:cs typeface="Calibri Ligh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182D982-C4ED-5D47-03AE-43C3FBD78A9F}"/>
              </a:ext>
            </a:extLst>
          </p:cNvPr>
          <p:cNvSpPr txBox="1"/>
          <p:nvPr/>
        </p:nvSpPr>
        <p:spPr>
          <a:xfrm>
            <a:off x="1490015" y="4669138"/>
            <a:ext cx="285383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“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ea typeface="+mn-lt"/>
                <a:cs typeface="+mn-lt"/>
              </a:rPr>
              <a:t>Comece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"/>
              </a:rPr>
              <a:t> agora com o que for possível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”.</a:t>
            </a:r>
          </a:p>
        </p:txBody>
      </p:sp>
      <p:pic>
        <p:nvPicPr>
          <p:cNvPr id="13" name="Gráfico 12" descr="Usuário com preenchimento sólido">
            <a:extLst>
              <a:ext uri="{FF2B5EF4-FFF2-40B4-BE49-F238E27FC236}">
                <a16:creationId xmlns:a16="http://schemas.microsoft.com/office/drawing/2014/main" id="{8A932A32-1D64-2715-21FC-DA7FA1746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5600" y="1789993"/>
            <a:ext cx="356616" cy="356616"/>
          </a:xfrm>
          <a:prstGeom prst="rect">
            <a:avLst/>
          </a:prstGeom>
        </p:spPr>
      </p:pic>
      <p:pic>
        <p:nvPicPr>
          <p:cNvPr id="15" name="Gráfico 14" descr="Usuário com preenchimento sólido">
            <a:extLst>
              <a:ext uri="{FF2B5EF4-FFF2-40B4-BE49-F238E27FC236}">
                <a16:creationId xmlns:a16="http://schemas.microsoft.com/office/drawing/2014/main" id="{29D8B042-007F-22CE-F9C6-693930BC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5600" y="2562699"/>
            <a:ext cx="356616" cy="356616"/>
          </a:xfrm>
          <a:prstGeom prst="rect">
            <a:avLst/>
          </a:prstGeom>
        </p:spPr>
      </p:pic>
      <p:pic>
        <p:nvPicPr>
          <p:cNvPr id="17" name="Gráfico 16" descr="Usuário com preenchimento sólido">
            <a:extLst>
              <a:ext uri="{FF2B5EF4-FFF2-40B4-BE49-F238E27FC236}">
                <a16:creationId xmlns:a16="http://schemas.microsoft.com/office/drawing/2014/main" id="{DDC6BEEC-12CD-CDF4-69DA-89455A1A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043" y="3346385"/>
            <a:ext cx="356616" cy="356616"/>
          </a:xfrm>
          <a:prstGeom prst="rect">
            <a:avLst/>
          </a:prstGeom>
        </p:spPr>
      </p:pic>
      <p:pic>
        <p:nvPicPr>
          <p:cNvPr id="19" name="Gráfico 18" descr="Usuário com preenchimento sólido">
            <a:extLst>
              <a:ext uri="{FF2B5EF4-FFF2-40B4-BE49-F238E27FC236}">
                <a16:creationId xmlns:a16="http://schemas.microsoft.com/office/drawing/2014/main" id="{605D242E-3EED-E120-FB63-98C3CC42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043" y="4079557"/>
            <a:ext cx="356616" cy="35661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C0928DB-4B4B-5F5C-11AB-93191E5BE356}"/>
              </a:ext>
            </a:extLst>
          </p:cNvPr>
          <p:cNvSpPr txBox="1"/>
          <p:nvPr/>
        </p:nvSpPr>
        <p:spPr>
          <a:xfrm>
            <a:off x="255682" y="3722649"/>
            <a:ext cx="53077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 dirty="0">
                <a:solidFill>
                  <a:srgbClr val="3E83C5"/>
                </a:solidFill>
                <a:latin typeface="Calibri Light"/>
              </a:rPr>
              <a:t>Sustentabilidade</a:t>
            </a:r>
            <a:endParaRPr lang="pt-BR" dirty="0"/>
          </a:p>
        </p:txBody>
      </p:sp>
      <p:pic>
        <p:nvPicPr>
          <p:cNvPr id="25" name="Gráfico 24" descr="Sustentabilidade estrutura de tópicos">
            <a:extLst>
              <a:ext uri="{FF2B5EF4-FFF2-40B4-BE49-F238E27FC236}">
                <a16:creationId xmlns:a16="http://schemas.microsoft.com/office/drawing/2014/main" id="{A6589D3F-D05E-E13D-EEF0-3C09B9F1E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2932" y="639153"/>
            <a:ext cx="3183536" cy="3183536"/>
          </a:xfrm>
          <a:prstGeom prst="rect">
            <a:avLst/>
          </a:prstGeom>
        </p:spPr>
      </p:pic>
      <p:pic>
        <p:nvPicPr>
          <p:cNvPr id="27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3FE03CE-361F-D93F-1121-DBA159ED6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7C8310C5-FA00-AEBF-F43B-3268232E0F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31" name="Imagem 30" descr="Uma imagem contendo Texto&#10;&#10;Descrição gerada automaticamente">
            <a:extLst>
              <a:ext uri="{FF2B5EF4-FFF2-40B4-BE49-F238E27FC236}">
                <a16:creationId xmlns:a16="http://schemas.microsoft.com/office/drawing/2014/main" id="{D86DE524-3A38-17C9-3B1F-EF5BAB3F3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de madeira, madeira, pequeno, mesa&#10;&#10;Descrição gerada automaticamente">
            <a:extLst>
              <a:ext uri="{FF2B5EF4-FFF2-40B4-BE49-F238E27FC236}">
                <a16:creationId xmlns:a16="http://schemas.microsoft.com/office/drawing/2014/main" id="{6662E39C-7E70-4C4A-2A2B-3D6337501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59" y="231144"/>
            <a:ext cx="4309480" cy="5749073"/>
          </a:xfrm>
        </p:spPr>
      </p:pic>
      <p:pic>
        <p:nvPicPr>
          <p:cNvPr id="7" name="Imagem 6" descr="Um balcão de madeira&#10;&#10;Descrição gerada automaticamente com confiança baixa">
            <a:extLst>
              <a:ext uri="{FF2B5EF4-FFF2-40B4-BE49-F238E27FC236}">
                <a16:creationId xmlns:a16="http://schemas.microsoft.com/office/drawing/2014/main" id="{FFD46991-AE9B-895D-C621-BA7AC4193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04" y="234107"/>
            <a:ext cx="4314327" cy="5752436"/>
          </a:xfrm>
          <a:prstGeom prst="rect">
            <a:avLst/>
          </a:prstGeom>
        </p:spPr>
      </p:pic>
      <p:pic>
        <p:nvPicPr>
          <p:cNvPr id="4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DE02DF3-EE47-9B42-A0C2-129087FED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57E17E61-063E-B2AC-FDA2-A558F337A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DE87C3DC-DF8F-01FE-7569-AED445CFC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B3C6BD-593D-8CD8-7459-A4D831D3CB54}"/>
              </a:ext>
            </a:extLst>
          </p:cNvPr>
          <p:cNvSpPr txBox="1"/>
          <p:nvPr/>
        </p:nvSpPr>
        <p:spPr>
          <a:xfrm>
            <a:off x="580395" y="2699391"/>
            <a:ext cx="286294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Case</a:t>
            </a:r>
            <a:endParaRPr lang="pt-BR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Google</a:t>
            </a:r>
            <a:endParaRPr lang="pt-B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62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B44C1E-540B-16E6-F44F-DB70987C3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912" y="3340333"/>
            <a:ext cx="4063227" cy="298531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James Cash, Professor emérito da Harvard Business School, compartilhou suas perspectivas de negócios e liderança e falou da vasta experiência que inclui ocupar cargos de diretoria em 15 empresas da Fortune 100 – entre elas, o próprio Walmart.</a:t>
            </a:r>
            <a:endParaRPr lang="pt-BR" b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1026" name="Picture 2" descr="Boston Celtics Co-Owner and Business Leader James Cash on Breaking Barriers  | Sarasota Magazine">
            <a:extLst>
              <a:ext uri="{FF2B5EF4-FFF2-40B4-BE49-F238E27FC236}">
                <a16:creationId xmlns:a16="http://schemas.microsoft.com/office/drawing/2014/main" id="{5225F4EF-B727-F059-72A7-61C50E19B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769" r="28596" b="1026"/>
          <a:stretch/>
        </p:blipFill>
        <p:spPr bwMode="auto">
          <a:xfrm>
            <a:off x="5942207" y="-1529"/>
            <a:ext cx="6246076" cy="68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1AF4EC2-EC70-C63A-C09C-03EC470EC1DE}"/>
              </a:ext>
            </a:extLst>
          </p:cNvPr>
          <p:cNvSpPr txBox="1"/>
          <p:nvPr/>
        </p:nvSpPr>
        <p:spPr>
          <a:xfrm>
            <a:off x="1158034" y="960863"/>
            <a:ext cx="399771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latin typeface="Calibri Light"/>
              </a:rPr>
              <a:t>Não deixe ninguém atrapalhar seu caminho,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</a:rPr>
              <a:t>se movimente</a:t>
            </a:r>
            <a:r>
              <a:rPr lang="pt-BR" sz="2400" b="1" dirty="0">
                <a:solidFill>
                  <a:srgbClr val="0070C0"/>
                </a:solidFill>
                <a:latin typeface="Calibri Light"/>
              </a:rPr>
              <a:t>; Busque forma de atingir seus objetivos Se não tem elevador, vá de escadas.</a:t>
            </a:r>
            <a:endParaRPr lang="pt-BR" sz="2400" b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962EFAA-D18A-6614-B9B9-F5269B3E66F9}"/>
              </a:ext>
            </a:extLst>
          </p:cNvPr>
          <p:cNvSpPr txBox="1"/>
          <p:nvPr/>
        </p:nvSpPr>
        <p:spPr>
          <a:xfrm>
            <a:off x="433204" y="524108"/>
            <a:ext cx="7638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600" i="1" dirty="0">
                <a:solidFill>
                  <a:srgbClr val="0070C0"/>
                </a:solidFill>
                <a:latin typeface="Calibri Light"/>
              </a:rPr>
              <a:t>"</a:t>
            </a:r>
            <a:endParaRPr lang="pt-BR" sz="9600" i="1" dirty="0"/>
          </a:p>
        </p:txBody>
      </p:sp>
    </p:spTree>
    <p:extLst>
      <p:ext uri="{BB962C8B-B14F-4D97-AF65-F5344CB8AC3E}">
        <p14:creationId xmlns:p14="http://schemas.microsoft.com/office/powerpoint/2010/main" val="121563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09755C2-D5DC-749C-C720-CAB9585C8047}"/>
              </a:ext>
            </a:extLst>
          </p:cNvPr>
          <p:cNvSpPr/>
          <p:nvPr/>
        </p:nvSpPr>
        <p:spPr>
          <a:xfrm>
            <a:off x="18585" y="9292"/>
            <a:ext cx="12182707" cy="45441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6DCFCD-A21F-D216-A1C3-A798EAE8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85" y="2670418"/>
            <a:ext cx="12192161" cy="106083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t-BR" sz="4400" b="1" dirty="0">
                <a:solidFill>
                  <a:schemeClr val="bg1"/>
                </a:solidFill>
                <a:latin typeface="Calibri Light"/>
                <a:cs typeface="Aharoni"/>
              </a:rPr>
              <a:t>OBRIGADA!</a:t>
            </a:r>
          </a:p>
        </p:txBody>
      </p:sp>
      <p:pic>
        <p:nvPicPr>
          <p:cNvPr id="5" name="Espaço Reservado para Conteúdo 9">
            <a:extLst>
              <a:ext uri="{FF2B5EF4-FFF2-40B4-BE49-F238E27FC236}">
                <a16:creationId xmlns:a16="http://schemas.microsoft.com/office/drawing/2014/main" id="{41CB681C-F64C-3E4C-E326-0F1AD5638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14" y="5414429"/>
            <a:ext cx="1219449" cy="3453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FBF4733-1576-0AEF-2A29-5B9D72ADA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20" y="5286196"/>
            <a:ext cx="806390" cy="530470"/>
          </a:xfrm>
          <a:prstGeom prst="rect">
            <a:avLst/>
          </a:prstGeom>
        </p:spPr>
      </p:pic>
      <p:pic>
        <p:nvPicPr>
          <p:cNvPr id="2" name="Imagem 3" descr="Logotipo&#10;&#10;Descrição gerada automaticamente">
            <a:extLst>
              <a:ext uri="{FF2B5EF4-FFF2-40B4-BE49-F238E27FC236}">
                <a16:creationId xmlns:a16="http://schemas.microsoft.com/office/drawing/2014/main" id="{EDA7B74E-3B51-34F5-1063-B6364F0F3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66" y="5094375"/>
            <a:ext cx="2743200" cy="9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pessoas em frente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4F4D7B0A-FBC7-1AD1-08C5-69EF6DD53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r="2" b="3513"/>
          <a:stretch/>
        </p:blipFill>
        <p:spPr>
          <a:xfrm>
            <a:off x="522347" y="661950"/>
            <a:ext cx="4044235" cy="2156587"/>
          </a:xfrm>
          <a:prstGeom prst="rect">
            <a:avLst/>
          </a:prstGeom>
        </p:spPr>
      </p:pic>
      <p:pic>
        <p:nvPicPr>
          <p:cNvPr id="6" name="Imagem 5" descr="Placa azul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45B6934E-0D20-E3BE-986F-E6060E368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r="-4" b="6141"/>
          <a:stretch/>
        </p:blipFill>
        <p:spPr>
          <a:xfrm>
            <a:off x="521882" y="2949108"/>
            <a:ext cx="4044235" cy="2310701"/>
          </a:xfrm>
          <a:prstGeom prst="rect">
            <a:avLst/>
          </a:prstGeom>
        </p:spPr>
      </p:pic>
      <p:pic>
        <p:nvPicPr>
          <p:cNvPr id="8" name="Imagem 7" descr="Pessoas na rua em frente a loja&#10;&#10;Descrição gerada automaticamente">
            <a:extLst>
              <a:ext uri="{FF2B5EF4-FFF2-40B4-BE49-F238E27FC236}">
                <a16:creationId xmlns:a16="http://schemas.microsoft.com/office/drawing/2014/main" id="{B91D9A13-3E60-C028-B1A1-E066E44B2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 r="-1" b="4607"/>
          <a:stretch/>
        </p:blipFill>
        <p:spPr>
          <a:xfrm>
            <a:off x="4711850" y="662702"/>
            <a:ext cx="6957803" cy="40432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C74495-D68B-77CB-17BE-5C60EEE51FE1}"/>
              </a:ext>
            </a:extLst>
          </p:cNvPr>
          <p:cNvSpPr txBox="1"/>
          <p:nvPr/>
        </p:nvSpPr>
        <p:spPr>
          <a:xfrm>
            <a:off x="4850322" y="490732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+ de 35.000 pessoas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+ de 75 países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+ de 950 expositores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87BB25-C2AE-835E-AA29-029DCE67A496}"/>
              </a:ext>
            </a:extLst>
          </p:cNvPr>
          <p:cNvSpPr txBox="1"/>
          <p:nvPr/>
        </p:nvSpPr>
        <p:spPr>
          <a:xfrm>
            <a:off x="7898322" y="490732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+ de 12.000 brasileiros</a:t>
            </a: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+ de 180 palestras</a:t>
            </a:r>
          </a:p>
          <a:p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019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CB9D8A1-84CC-ADEC-D9C2-C8F4B8200CDB}"/>
              </a:ext>
            </a:extLst>
          </p:cNvPr>
          <p:cNvSpPr txBox="1"/>
          <p:nvPr/>
        </p:nvSpPr>
        <p:spPr>
          <a:xfrm>
            <a:off x="1693878" y="1139584"/>
            <a:ext cx="7542627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CONTEXTO </a:t>
            </a:r>
            <a:endParaRPr lang="pt-BR">
              <a:solidFill>
                <a:srgbClr val="3E83C5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pt-BR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NRF 2023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9A56C4-F728-9DBD-D5EF-EE7BFCA790F2}"/>
              </a:ext>
            </a:extLst>
          </p:cNvPr>
          <p:cNvSpPr txBox="1"/>
          <p:nvPr/>
        </p:nvSpPr>
        <p:spPr>
          <a:xfrm>
            <a:off x="1285001" y="2780854"/>
            <a:ext cx="9174401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O novo normal é o velho normal;</a:t>
            </a:r>
            <a:endParaRPr lang="pt-BR" dirty="0"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  <a:latin typeface="Calibri Light"/>
              <a:cs typeface="Calibri Light"/>
            </a:endParaRPr>
          </a:p>
          <a:p>
            <a:pPr marL="457200" indent="-457200">
              <a:buFont typeface="Wingdings"/>
              <a:buChar char="§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rPr>
              <a:t>Preço, qualidade, conexão com o cliente utilizando a tecnologia para personalizar essa conexão.</a:t>
            </a:r>
          </a:p>
        </p:txBody>
      </p:sp>
      <p:pic>
        <p:nvPicPr>
          <p:cNvPr id="14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80534627-1D2A-A2F6-DE8C-FB0B15704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159DEA9F-C64C-5B67-3774-34170755A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63E00F7-3329-3B4A-8158-240AB883B709}"/>
              </a:ext>
            </a:extLst>
          </p:cNvPr>
          <p:cNvSpPr/>
          <p:nvPr/>
        </p:nvSpPr>
        <p:spPr>
          <a:xfrm>
            <a:off x="0" y="1057241"/>
            <a:ext cx="74342" cy="37170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0A61E8-C866-09EC-874A-AE26E99D554D}"/>
              </a:ext>
            </a:extLst>
          </p:cNvPr>
          <p:cNvSpPr txBox="1"/>
          <p:nvPr/>
        </p:nvSpPr>
        <p:spPr>
          <a:xfrm>
            <a:off x="4724400" y="26778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2257210A-570F-6525-793E-8578FFD4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86D55F8-2B5B-2586-A430-BB5376A4BC58}"/>
              </a:ext>
            </a:extLst>
          </p:cNvPr>
          <p:cNvSpPr txBox="1"/>
          <p:nvPr/>
        </p:nvSpPr>
        <p:spPr>
          <a:xfrm>
            <a:off x="6717152" y="640942"/>
            <a:ext cx="315969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rgbClr val="3F3F3F"/>
                </a:solidFill>
                <a:latin typeface="Calibri Light"/>
                <a:cs typeface="Calibri Light"/>
              </a:rPr>
              <a:t>Omniexperience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37C342-9A53-5A40-5B5A-05289F3631A1}"/>
              </a:ext>
            </a:extLst>
          </p:cNvPr>
          <p:cNvSpPr txBox="1"/>
          <p:nvPr/>
        </p:nvSpPr>
        <p:spPr>
          <a:xfrm>
            <a:off x="7270572" y="1793581"/>
            <a:ext cx="20528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rgbClr val="3F3F3F"/>
                </a:solidFill>
                <a:latin typeface="Calibri Light"/>
                <a:cs typeface="Calibri Light"/>
              </a:rPr>
              <a:t>Loja Física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3B7272-9450-BF8A-9864-5195BDBD7BC1}"/>
              </a:ext>
            </a:extLst>
          </p:cNvPr>
          <p:cNvSpPr txBox="1"/>
          <p:nvPr/>
        </p:nvSpPr>
        <p:spPr>
          <a:xfrm>
            <a:off x="7998089" y="2805008"/>
            <a:ext cx="194954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rgbClr val="3F3F3F"/>
                </a:solidFill>
                <a:latin typeface="Calibri Light"/>
                <a:cs typeface="Calibri Light"/>
              </a:rPr>
              <a:t>Tecnologia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683EF5-B0DF-56CF-C968-DF2BA3435572}"/>
              </a:ext>
            </a:extLst>
          </p:cNvPr>
          <p:cNvSpPr txBox="1"/>
          <p:nvPr/>
        </p:nvSpPr>
        <p:spPr>
          <a:xfrm>
            <a:off x="7401620" y="3910027"/>
            <a:ext cx="247001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b="1" dirty="0">
                <a:solidFill>
                  <a:srgbClr val="3F3F3F"/>
                </a:solidFill>
                <a:latin typeface="Calibri Light"/>
                <a:cs typeface="Calibri Light"/>
              </a:rPr>
              <a:t>Cultura do Cuidado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F787FF-3DD6-44EA-1380-B6DEF0971968}"/>
              </a:ext>
            </a:extLst>
          </p:cNvPr>
          <p:cNvSpPr txBox="1"/>
          <p:nvPr/>
        </p:nvSpPr>
        <p:spPr>
          <a:xfrm>
            <a:off x="6809017" y="4952683"/>
            <a:ext cx="315985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b="1" dirty="0">
                <a:solidFill>
                  <a:srgbClr val="3F3F3F"/>
                </a:solidFill>
                <a:latin typeface="Calibri Light"/>
                <a:cs typeface="Calibri Light"/>
              </a:rPr>
              <a:t>Sustentabilidade</a:t>
            </a:r>
          </a:p>
        </p:txBody>
      </p:sp>
      <p:pic>
        <p:nvPicPr>
          <p:cNvPr id="16" name="Gráfico 15" descr="Lâmpada estrutura de tópicos">
            <a:extLst>
              <a:ext uri="{FF2B5EF4-FFF2-40B4-BE49-F238E27FC236}">
                <a16:creationId xmlns:a16="http://schemas.microsoft.com/office/drawing/2014/main" id="{F3B860F8-5233-F31B-53DB-3CDE39F7A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328" y="522360"/>
            <a:ext cx="685730" cy="685730"/>
          </a:xfrm>
          <a:prstGeom prst="rect">
            <a:avLst/>
          </a:prstGeom>
        </p:spPr>
      </p:pic>
      <p:pic>
        <p:nvPicPr>
          <p:cNvPr id="18" name="Gráfico 17" descr="Sacola de compras estrutura de tópicos">
            <a:extLst>
              <a:ext uri="{FF2B5EF4-FFF2-40B4-BE49-F238E27FC236}">
                <a16:creationId xmlns:a16="http://schemas.microsoft.com/office/drawing/2014/main" id="{1792D4CA-6F9F-A94A-14E0-E60F5BBA0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1904" y="1602010"/>
            <a:ext cx="689371" cy="689371"/>
          </a:xfrm>
          <a:prstGeom prst="rect">
            <a:avLst/>
          </a:prstGeom>
        </p:spPr>
      </p:pic>
      <p:pic>
        <p:nvPicPr>
          <p:cNvPr id="20" name="Gráfico 19" descr="Internet das Coisas estrutura de tópicos">
            <a:extLst>
              <a:ext uri="{FF2B5EF4-FFF2-40B4-BE49-F238E27FC236}">
                <a16:creationId xmlns:a16="http://schemas.microsoft.com/office/drawing/2014/main" id="{521BE87E-6B6B-C028-87A6-BDBE814BB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1435" y="2607815"/>
            <a:ext cx="861508" cy="861508"/>
          </a:xfrm>
          <a:prstGeom prst="rect">
            <a:avLst/>
          </a:prstGeom>
        </p:spPr>
      </p:pic>
      <p:pic>
        <p:nvPicPr>
          <p:cNvPr id="22" name="Gráfico 21" descr="Grupo estrutura de tópicos">
            <a:extLst>
              <a:ext uri="{FF2B5EF4-FFF2-40B4-BE49-F238E27FC236}">
                <a16:creationId xmlns:a16="http://schemas.microsoft.com/office/drawing/2014/main" id="{1BE9B09E-A246-A2E5-9602-32A05D608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8972" y="3734728"/>
            <a:ext cx="734251" cy="734251"/>
          </a:xfrm>
          <a:prstGeom prst="rect">
            <a:avLst/>
          </a:prstGeom>
        </p:spPr>
      </p:pic>
      <p:pic>
        <p:nvPicPr>
          <p:cNvPr id="24" name="Gráfico 23" descr="Sustentabilidade estrutura de tópicos">
            <a:extLst>
              <a:ext uri="{FF2B5EF4-FFF2-40B4-BE49-F238E27FC236}">
                <a16:creationId xmlns:a16="http://schemas.microsoft.com/office/drawing/2014/main" id="{0A3AB48D-DD59-F7F7-7396-0CDF16B0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1389" y="4743066"/>
            <a:ext cx="734251" cy="73425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E133B9F-A42D-733E-0400-A1CFC5F99F8B}"/>
              </a:ext>
            </a:extLst>
          </p:cNvPr>
          <p:cNvSpPr/>
          <p:nvPr/>
        </p:nvSpPr>
        <p:spPr>
          <a:xfrm>
            <a:off x="1951729" y="1006264"/>
            <a:ext cx="4135243" cy="407019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b="1" dirty="0">
              <a:solidFill>
                <a:srgbClr val="0070C0"/>
              </a:solidFill>
              <a:latin typeface="Calibri Light"/>
              <a:ea typeface="+mn-lt"/>
              <a:cs typeface="+mn-lt"/>
            </a:endParaRPr>
          </a:p>
          <a:p>
            <a:pPr algn="ctr"/>
            <a:r>
              <a:rPr lang="pt-BR" sz="4000" b="1" dirty="0">
                <a:solidFill>
                  <a:srgbClr val="0070C0"/>
                </a:solidFill>
                <a:latin typeface="Calibri Light"/>
                <a:ea typeface="+mn-lt"/>
                <a:cs typeface="+mn-lt"/>
              </a:rPr>
              <a:t>Principais</a:t>
            </a:r>
            <a:br>
              <a:rPr lang="pt-BR" sz="4000" b="1" dirty="0">
                <a:solidFill>
                  <a:srgbClr val="0070C0"/>
                </a:solidFill>
                <a:latin typeface="Calibri Light"/>
                <a:ea typeface="+mn-lt"/>
                <a:cs typeface="+mn-lt"/>
              </a:rPr>
            </a:br>
            <a:r>
              <a:rPr lang="pt-BR" sz="4000" b="1" dirty="0">
                <a:solidFill>
                  <a:srgbClr val="0070C0"/>
                </a:solidFill>
                <a:latin typeface="Calibri Light"/>
                <a:ea typeface="+mn-lt"/>
                <a:cs typeface="+mn-lt"/>
              </a:rPr>
              <a:t>Tendências</a:t>
            </a:r>
            <a:endParaRPr lang="pt-BR" sz="2400" b="1" dirty="0">
              <a:solidFill>
                <a:srgbClr val="0070C0"/>
              </a:solidFill>
              <a:latin typeface="Calibri Light"/>
              <a:ea typeface="+mn-lt"/>
              <a:cs typeface="+mn-lt"/>
            </a:endParaRPr>
          </a:p>
          <a:p>
            <a:pPr algn="ctr">
              <a:lnSpc>
                <a:spcPct val="250000"/>
              </a:lnSpc>
            </a:pPr>
            <a:r>
              <a:rPr lang="pt-BR" sz="2000" b="1" dirty="0">
                <a:solidFill>
                  <a:srgbClr val="0070C0"/>
                </a:solidFill>
                <a:latin typeface="Calibri Light"/>
                <a:cs typeface="Calibri Light"/>
              </a:rPr>
              <a:t>NRF 2023</a:t>
            </a:r>
            <a:endParaRPr lang="pt-BR" sz="2000">
              <a:ea typeface="+mn-lt"/>
              <a:cs typeface="+mn-lt"/>
            </a:endParaRPr>
          </a:p>
        </p:txBody>
      </p:sp>
      <p:pic>
        <p:nvPicPr>
          <p:cNvPr id="10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AE5BAE9E-256E-7029-43CB-6C1695C4B7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CCF588C-7E68-BB01-D079-333AACC3A8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E5E4CB72-47DD-D949-9F73-873FB21EB2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3322AA03-96FD-EBB9-F79C-A9AE18FA55E1}"/>
              </a:ext>
            </a:extLst>
          </p:cNvPr>
          <p:cNvSpPr txBox="1"/>
          <p:nvPr/>
        </p:nvSpPr>
        <p:spPr>
          <a:xfrm>
            <a:off x="6081053" y="851193"/>
            <a:ext cx="50995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Conveniência + experiência sem fricção:</a:t>
            </a:r>
          </a:p>
          <a:p>
            <a:r>
              <a:rPr lang="pt-BR" sz="2200" dirty="0">
                <a:solidFill>
                  <a:srgbClr val="3F3F3F"/>
                </a:solidFill>
                <a:latin typeface="Calibri Light"/>
                <a:cs typeface="Calibri Light"/>
              </a:rPr>
              <a:t>Oferecer todos os canais para o cliente.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36039A-BD9F-9224-DB4A-69F07DBE5E8A}"/>
              </a:ext>
            </a:extLst>
          </p:cNvPr>
          <p:cNvSpPr txBox="1"/>
          <p:nvPr/>
        </p:nvSpPr>
        <p:spPr>
          <a:xfrm>
            <a:off x="6053175" y="1870008"/>
            <a:ext cx="50995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Dados do E-commerce: </a:t>
            </a:r>
          </a:p>
          <a:p>
            <a:r>
              <a:rPr lang="pt-BR" sz="2200" dirty="0">
                <a:solidFill>
                  <a:srgbClr val="3F3F3F"/>
                </a:solidFill>
                <a:latin typeface="Calibri Light"/>
                <a:cs typeface="Calibri Light"/>
              </a:rPr>
              <a:t>Ajuda a tomar decisão na loja física.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7F01988-7D7B-36BE-F484-A05F87C8E9C6}"/>
              </a:ext>
            </a:extLst>
          </p:cNvPr>
          <p:cNvSpPr txBox="1"/>
          <p:nvPr/>
        </p:nvSpPr>
        <p:spPr>
          <a:xfrm>
            <a:off x="6053175" y="2815881"/>
            <a:ext cx="50995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Entender o cliente:</a:t>
            </a:r>
          </a:p>
          <a:p>
            <a:r>
              <a:rPr lang="pt-BR" sz="2200" dirty="0">
                <a:solidFill>
                  <a:srgbClr val="3F3F3F"/>
                </a:solidFill>
                <a:latin typeface="Calibri Light"/>
                <a:cs typeface="Calibri Light"/>
              </a:rPr>
              <a:t>Loja digital conectada com a loja física.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19113AD-F29B-C243-A9C5-07D804D34CEC}"/>
              </a:ext>
            </a:extLst>
          </p:cNvPr>
          <p:cNvSpPr txBox="1"/>
          <p:nvPr/>
        </p:nvSpPr>
        <p:spPr>
          <a:xfrm>
            <a:off x="6055047" y="3751808"/>
            <a:ext cx="50995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Hoje o cliente chega pelo digital. </a:t>
            </a:r>
            <a:r>
              <a:rPr lang="pt-BR" sz="2200" dirty="0">
                <a:solidFill>
                  <a:srgbClr val="3F3F3F"/>
                </a:solidFill>
                <a:latin typeface="Calibri Light"/>
                <a:cs typeface="Calibri Light"/>
              </a:rPr>
              <a:t>O online serve para atrair o cliente.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BBC0F3E-C743-47DF-0AEC-6050C01D1E6C}"/>
              </a:ext>
            </a:extLst>
          </p:cNvPr>
          <p:cNvSpPr txBox="1"/>
          <p:nvPr/>
        </p:nvSpPr>
        <p:spPr>
          <a:xfrm>
            <a:off x="6053175" y="4696332"/>
            <a:ext cx="576749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CRM – </a:t>
            </a:r>
            <a:r>
              <a:rPr lang="pt-BR" sz="2200" dirty="0">
                <a:solidFill>
                  <a:srgbClr val="3F3F3F"/>
                </a:solidFill>
                <a:latin typeface="Calibri Light"/>
                <a:cs typeface="Calibri Light"/>
              </a:rPr>
              <a:t>para atendimento personalizado / individualizado.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3804F18-E928-A9B8-EF04-82B4B5F344FE}"/>
              </a:ext>
            </a:extLst>
          </p:cNvPr>
          <p:cNvSpPr txBox="1"/>
          <p:nvPr/>
        </p:nvSpPr>
        <p:spPr>
          <a:xfrm>
            <a:off x="858644" y="4266367"/>
            <a:ext cx="404037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“O cliente não enxerga canal, </a:t>
            </a:r>
            <a:b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</a:b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rPr>
              <a:t>ele quer ser atendido de forma igual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”</a:t>
            </a:r>
          </a:p>
        </p:txBody>
      </p:sp>
      <p:pic>
        <p:nvPicPr>
          <p:cNvPr id="41" name="Gráfico 40" descr="Usuário com preenchimento sólido">
            <a:extLst>
              <a:ext uri="{FF2B5EF4-FFF2-40B4-BE49-F238E27FC236}">
                <a16:creationId xmlns:a16="http://schemas.microsoft.com/office/drawing/2014/main" id="{D248EA75-85E9-BAF9-C300-7898D6DD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3136" y="908250"/>
            <a:ext cx="356616" cy="356616"/>
          </a:xfrm>
          <a:prstGeom prst="rect">
            <a:avLst/>
          </a:prstGeom>
        </p:spPr>
      </p:pic>
      <p:pic>
        <p:nvPicPr>
          <p:cNvPr id="42" name="Gráfico 41" descr="Usuário com preenchimento sólido">
            <a:extLst>
              <a:ext uri="{FF2B5EF4-FFF2-40B4-BE49-F238E27FC236}">
                <a16:creationId xmlns:a16="http://schemas.microsoft.com/office/drawing/2014/main" id="{A2CACDF3-47FB-317D-4446-F47925785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3890" y="1931327"/>
            <a:ext cx="356616" cy="356616"/>
          </a:xfrm>
          <a:prstGeom prst="rect">
            <a:avLst/>
          </a:prstGeom>
        </p:spPr>
      </p:pic>
      <p:pic>
        <p:nvPicPr>
          <p:cNvPr id="43" name="Gráfico 42" descr="Usuário com preenchimento sólido">
            <a:extLst>
              <a:ext uri="{FF2B5EF4-FFF2-40B4-BE49-F238E27FC236}">
                <a16:creationId xmlns:a16="http://schemas.microsoft.com/office/drawing/2014/main" id="{A67E180E-F0E6-D932-4275-AF4D73DCC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3358" y="2878299"/>
            <a:ext cx="356616" cy="356616"/>
          </a:xfrm>
          <a:prstGeom prst="rect">
            <a:avLst/>
          </a:prstGeom>
        </p:spPr>
      </p:pic>
      <p:pic>
        <p:nvPicPr>
          <p:cNvPr id="44" name="Gráfico 43" descr="Usuário com preenchimento sólido">
            <a:extLst>
              <a:ext uri="{FF2B5EF4-FFF2-40B4-BE49-F238E27FC236}">
                <a16:creationId xmlns:a16="http://schemas.microsoft.com/office/drawing/2014/main" id="{AEA56D29-2562-5FDA-5411-30ACB106A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475" y="3774757"/>
            <a:ext cx="356616" cy="356616"/>
          </a:xfrm>
          <a:prstGeom prst="rect">
            <a:avLst/>
          </a:prstGeom>
        </p:spPr>
      </p:pic>
      <p:pic>
        <p:nvPicPr>
          <p:cNvPr id="45" name="Gráfico 44" descr="Usuário com preenchimento sólido">
            <a:extLst>
              <a:ext uri="{FF2B5EF4-FFF2-40B4-BE49-F238E27FC236}">
                <a16:creationId xmlns:a16="http://schemas.microsoft.com/office/drawing/2014/main" id="{D63784C9-B906-5B4B-31BB-05A96195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93" y="4733530"/>
            <a:ext cx="356616" cy="356616"/>
          </a:xfrm>
          <a:prstGeom prst="rect">
            <a:avLst/>
          </a:prstGeom>
        </p:spPr>
      </p:pic>
      <p:pic>
        <p:nvPicPr>
          <p:cNvPr id="3" name="Gráfico 2" descr="Lâmpada estrutura de tópicos">
            <a:extLst>
              <a:ext uri="{FF2B5EF4-FFF2-40B4-BE49-F238E27FC236}">
                <a16:creationId xmlns:a16="http://schemas.microsoft.com/office/drawing/2014/main" id="{D3A64544-69F7-5A9C-A903-F49F9551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4887" y="572009"/>
            <a:ext cx="2618608" cy="265577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927103-D71A-D183-B013-D9296089F2E5}"/>
              </a:ext>
            </a:extLst>
          </p:cNvPr>
          <p:cNvSpPr txBox="1"/>
          <p:nvPr/>
        </p:nvSpPr>
        <p:spPr>
          <a:xfrm>
            <a:off x="756424" y="3178363"/>
            <a:ext cx="42300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800" b="1" dirty="0">
                <a:solidFill>
                  <a:srgbClr val="3E83C5"/>
                </a:solidFill>
                <a:latin typeface="Calibri Light"/>
              </a:rPr>
              <a:t>Omniexperience</a:t>
            </a:r>
            <a:r>
              <a:rPr lang="pt-BR" sz="4800" dirty="0">
                <a:solidFill>
                  <a:srgbClr val="3E83C5"/>
                </a:solidFill>
                <a:latin typeface="Calibri Light"/>
                <a:cs typeface="Calibri Light"/>
              </a:rPr>
              <a:t>​</a:t>
            </a:r>
            <a:endParaRPr lang="pt-BR" sz="4800">
              <a:solidFill>
                <a:srgbClr val="3E83C5"/>
              </a:solidFill>
              <a:cs typeface="Calibri"/>
            </a:endParaRPr>
          </a:p>
        </p:txBody>
      </p:sp>
      <p:pic>
        <p:nvPicPr>
          <p:cNvPr id="7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D19365F1-2136-661A-2314-8ECBDE7FB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D39A9076-3D66-8356-5A23-02C7504E88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1D505A62-0076-774B-27DC-12FE3ECBE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5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rro estacionado na rua em frente a loja&#10;&#10;Descrição gerada automaticamente">
            <a:extLst>
              <a:ext uri="{FF2B5EF4-FFF2-40B4-BE49-F238E27FC236}">
                <a16:creationId xmlns:a16="http://schemas.microsoft.com/office/drawing/2014/main" id="{1B67CA0F-AEA1-939B-5F24-BC86C65AB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r="10006" b="1"/>
          <a:stretch/>
        </p:blipFill>
        <p:spPr>
          <a:xfrm>
            <a:off x="7054717" y="325639"/>
            <a:ext cx="3566160" cy="5577118"/>
          </a:xfrm>
          <a:prstGeom prst="rect">
            <a:avLst/>
          </a:prstGeom>
        </p:spPr>
      </p:pic>
      <p:pic>
        <p:nvPicPr>
          <p:cNvPr id="5" name="Espaço Reservado para Conteúdo 4" descr="Pessoas dentro de uma biblioteca&#10;&#10;Descrição gerada automaticamente com confiança média">
            <a:extLst>
              <a:ext uri="{FF2B5EF4-FFF2-40B4-BE49-F238E27FC236}">
                <a16:creationId xmlns:a16="http://schemas.microsoft.com/office/drawing/2014/main" id="{9556CEC4-C08B-E19A-9202-FC8E80B9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r="13423" b="1"/>
          <a:stretch/>
        </p:blipFill>
        <p:spPr>
          <a:xfrm>
            <a:off x="3312085" y="325639"/>
            <a:ext cx="3566160" cy="557711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DC4B17E-6030-1611-A551-21FB49372F2B}"/>
              </a:ext>
            </a:extLst>
          </p:cNvPr>
          <p:cNvSpPr txBox="1"/>
          <p:nvPr/>
        </p:nvSpPr>
        <p:spPr>
          <a:xfrm>
            <a:off x="406224" y="285179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Google Store </a:t>
            </a:r>
            <a:r>
              <a:rPr lang="pt-BR" sz="2800" dirty="0">
                <a:latin typeface="Calibri Light"/>
                <a:cs typeface="Calibri Light"/>
              </a:rPr>
              <a:t>​</a:t>
            </a:r>
            <a:endParaRPr lang="pt-BR" sz="2800" dirty="0">
              <a:latin typeface="Calibri"/>
              <a:cs typeface="Calibri"/>
            </a:endParaRPr>
          </a:p>
        </p:txBody>
      </p:sp>
      <p:pic>
        <p:nvPicPr>
          <p:cNvPr id="8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98026A7-BC3C-8B88-9865-E3F1A0A21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F3C9C1D7-33A5-0C35-C084-EC4D3F03E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44045E07-D0D0-01F9-8DB8-0D1011696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593514-5D78-BB4D-BA8F-4D8C712B1F05}"/>
              </a:ext>
            </a:extLst>
          </p:cNvPr>
          <p:cNvSpPr txBox="1"/>
          <p:nvPr/>
        </p:nvSpPr>
        <p:spPr>
          <a:xfrm>
            <a:off x="6603034" y="1073423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Vitrines;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8D9F88-59A2-F505-3686-275A93BDBBD1}"/>
              </a:ext>
            </a:extLst>
          </p:cNvPr>
          <p:cNvSpPr txBox="1"/>
          <p:nvPr/>
        </p:nvSpPr>
        <p:spPr>
          <a:xfrm>
            <a:off x="6603034" y="1843618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Merchandising;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7A42BDC-CA86-E08D-0535-6F0396E65F15}"/>
              </a:ext>
            </a:extLst>
          </p:cNvPr>
          <p:cNvSpPr txBox="1"/>
          <p:nvPr/>
        </p:nvSpPr>
        <p:spPr>
          <a:xfrm>
            <a:off x="6599075" y="2617216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Relacionamento;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5B358D-1AB7-2EA6-A07A-5AD8C33D7953}"/>
              </a:ext>
            </a:extLst>
          </p:cNvPr>
          <p:cNvSpPr txBox="1"/>
          <p:nvPr/>
        </p:nvSpPr>
        <p:spPr>
          <a:xfrm>
            <a:off x="6599075" y="3306501"/>
            <a:ext cx="509952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Programa de Fidelização (</a:t>
            </a:r>
            <a:r>
              <a:rPr lang="pt-BR" sz="2200" b="1" i="1" dirty="0" err="1">
                <a:solidFill>
                  <a:srgbClr val="3F3F3F"/>
                </a:solidFill>
                <a:latin typeface="Calibri Light"/>
                <a:cs typeface="Calibri Light"/>
              </a:rPr>
              <a:t>membership</a:t>
            </a:r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);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FB9096-4597-04DD-78C7-B79E9141ABD4}"/>
              </a:ext>
            </a:extLst>
          </p:cNvPr>
          <p:cNvSpPr txBox="1"/>
          <p:nvPr/>
        </p:nvSpPr>
        <p:spPr>
          <a:xfrm>
            <a:off x="6604409" y="4017683"/>
            <a:ext cx="576749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Experiência e comportamento </a:t>
            </a:r>
            <a:b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</a:br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cada vez mais “instagramável”;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1DF02F-609E-B542-6229-E203EE8A28CE}"/>
              </a:ext>
            </a:extLst>
          </p:cNvPr>
          <p:cNvSpPr txBox="1"/>
          <p:nvPr/>
        </p:nvSpPr>
        <p:spPr>
          <a:xfrm>
            <a:off x="6608693" y="4904313"/>
            <a:ext cx="576749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200" b="1" dirty="0">
                <a:solidFill>
                  <a:srgbClr val="3F3F3F"/>
                </a:solidFill>
                <a:latin typeface="Calibri Light"/>
                <a:cs typeface="Calibri Light"/>
              </a:rPr>
              <a:t>Experiência.</a:t>
            </a:r>
          </a:p>
        </p:txBody>
      </p:sp>
      <p:pic>
        <p:nvPicPr>
          <p:cNvPr id="11" name="Gráfico 10" descr="Sacola de compras estrutura de tópicos">
            <a:extLst>
              <a:ext uri="{FF2B5EF4-FFF2-40B4-BE49-F238E27FC236}">
                <a16:creationId xmlns:a16="http://schemas.microsoft.com/office/drawing/2014/main" id="{BEE2BA72-23C5-9A91-F9BD-72DD125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390" y="472019"/>
            <a:ext cx="2817395" cy="284527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1BBBB6-DA18-EC45-08A0-38D60A01DDE3}"/>
              </a:ext>
            </a:extLst>
          </p:cNvPr>
          <p:cNvSpPr txBox="1"/>
          <p:nvPr/>
        </p:nvSpPr>
        <p:spPr>
          <a:xfrm>
            <a:off x="830500" y="3442764"/>
            <a:ext cx="42300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 dirty="0">
                <a:solidFill>
                  <a:srgbClr val="3E83C5"/>
                </a:solidFill>
                <a:latin typeface="Calibri Light"/>
              </a:rPr>
              <a:t>Loja Física</a:t>
            </a:r>
            <a:endParaRPr lang="pt-BR" dirty="0">
              <a:cs typeface="Calibri" panose="020F0502020204030204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27A2CB9-7FC6-DE0B-FA5C-BD651B1BE044}"/>
              </a:ext>
            </a:extLst>
          </p:cNvPr>
          <p:cNvSpPr txBox="1"/>
          <p:nvPr/>
        </p:nvSpPr>
        <p:spPr>
          <a:xfrm>
            <a:off x="928073" y="4406289"/>
            <a:ext cx="404037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“Varejo pé no chão”</a:t>
            </a:r>
          </a:p>
          <a:p>
            <a:pPr algn="ctr"/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Loja como espaço para criar emoção e conexão com os clientes.</a:t>
            </a:r>
          </a:p>
        </p:txBody>
      </p:sp>
      <p:pic>
        <p:nvPicPr>
          <p:cNvPr id="28" name="Gráfico 27" descr="Usuário com preenchimento sólido">
            <a:extLst>
              <a:ext uri="{FF2B5EF4-FFF2-40B4-BE49-F238E27FC236}">
                <a16:creationId xmlns:a16="http://schemas.microsoft.com/office/drawing/2014/main" id="{2224757C-A7CD-38F3-1351-C5ECD4010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5285" y="1113220"/>
            <a:ext cx="356616" cy="356616"/>
          </a:xfrm>
          <a:prstGeom prst="rect">
            <a:avLst/>
          </a:prstGeom>
        </p:spPr>
      </p:pic>
      <p:pic>
        <p:nvPicPr>
          <p:cNvPr id="32" name="Gráfico 31" descr="Usuário com preenchimento sólido">
            <a:extLst>
              <a:ext uri="{FF2B5EF4-FFF2-40B4-BE49-F238E27FC236}">
                <a16:creationId xmlns:a16="http://schemas.microsoft.com/office/drawing/2014/main" id="{8506F82C-765E-C23E-94F6-0CF67AE26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6039" y="1876417"/>
            <a:ext cx="356616" cy="356616"/>
          </a:xfrm>
          <a:prstGeom prst="rect">
            <a:avLst/>
          </a:prstGeom>
        </p:spPr>
      </p:pic>
      <p:pic>
        <p:nvPicPr>
          <p:cNvPr id="36" name="Gráfico 35" descr="Usuário com preenchimento sólido">
            <a:extLst>
              <a:ext uri="{FF2B5EF4-FFF2-40B4-BE49-F238E27FC236}">
                <a16:creationId xmlns:a16="http://schemas.microsoft.com/office/drawing/2014/main" id="{0BA187A8-F8D0-04F1-B44C-FBA3B7C7A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6214" y="2648907"/>
            <a:ext cx="356616" cy="356616"/>
          </a:xfrm>
          <a:prstGeom prst="rect">
            <a:avLst/>
          </a:prstGeom>
        </p:spPr>
      </p:pic>
      <p:pic>
        <p:nvPicPr>
          <p:cNvPr id="38" name="Gráfico 37" descr="Usuário com preenchimento sólido">
            <a:extLst>
              <a:ext uri="{FF2B5EF4-FFF2-40B4-BE49-F238E27FC236}">
                <a16:creationId xmlns:a16="http://schemas.microsoft.com/office/drawing/2014/main" id="{953DA85D-0735-C79F-7957-3C0666038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5331" y="3412104"/>
            <a:ext cx="356616" cy="356616"/>
          </a:xfrm>
          <a:prstGeom prst="rect">
            <a:avLst/>
          </a:prstGeom>
        </p:spPr>
      </p:pic>
      <p:pic>
        <p:nvPicPr>
          <p:cNvPr id="40" name="Gráfico 39" descr="Usuário com preenchimento sólido">
            <a:extLst>
              <a:ext uri="{FF2B5EF4-FFF2-40B4-BE49-F238E27FC236}">
                <a16:creationId xmlns:a16="http://schemas.microsoft.com/office/drawing/2014/main" id="{ECE08460-546B-AEF8-14C7-35F22E7A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5749" y="4175301"/>
            <a:ext cx="356616" cy="356616"/>
          </a:xfrm>
          <a:prstGeom prst="rect">
            <a:avLst/>
          </a:prstGeom>
        </p:spPr>
      </p:pic>
      <p:pic>
        <p:nvPicPr>
          <p:cNvPr id="41" name="Gráfico 40" descr="Usuário com preenchimento sólido">
            <a:extLst>
              <a:ext uri="{FF2B5EF4-FFF2-40B4-BE49-F238E27FC236}">
                <a16:creationId xmlns:a16="http://schemas.microsoft.com/office/drawing/2014/main" id="{C4DB0645-DD2C-276C-63AB-F2BE375D9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4334" y="4938498"/>
            <a:ext cx="356616" cy="356616"/>
          </a:xfrm>
          <a:prstGeom prst="rect">
            <a:avLst/>
          </a:prstGeom>
        </p:spPr>
      </p:pic>
      <p:pic>
        <p:nvPicPr>
          <p:cNvPr id="43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0DBBF49-5AD2-73B3-EFDB-08170305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45" name="Imagem 44" descr="Ícone&#10;&#10;Descrição gerada automaticamente">
            <a:extLst>
              <a:ext uri="{FF2B5EF4-FFF2-40B4-BE49-F238E27FC236}">
                <a16:creationId xmlns:a16="http://schemas.microsoft.com/office/drawing/2014/main" id="{991B5D91-94FE-DCBB-E85C-A8521F7CC6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47" name="Imagem 46" descr="Uma imagem contendo Texto&#10;&#10;Descrição gerada automaticamente">
            <a:extLst>
              <a:ext uri="{FF2B5EF4-FFF2-40B4-BE49-F238E27FC236}">
                <a16:creationId xmlns:a16="http://schemas.microsoft.com/office/drawing/2014/main" id="{D7504F99-888F-4625-E6E1-117A1915A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4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display, diferente&#10;&#10;Descrição gerada automaticamente">
            <a:extLst>
              <a:ext uri="{FF2B5EF4-FFF2-40B4-BE49-F238E27FC236}">
                <a16:creationId xmlns:a16="http://schemas.microsoft.com/office/drawing/2014/main" id="{A08DB09D-3AA3-F5F0-DFBE-B8D77BD28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r="7931" b="1"/>
          <a:stretch/>
        </p:blipFill>
        <p:spPr>
          <a:xfrm>
            <a:off x="3483203" y="362744"/>
            <a:ext cx="3566160" cy="5577118"/>
          </a:xfrm>
          <a:prstGeom prst="rect">
            <a:avLst/>
          </a:prstGeom>
        </p:spPr>
      </p:pic>
      <p:pic>
        <p:nvPicPr>
          <p:cNvPr id="3" name="Espaço Reservado para Conteúdo 6" descr="Rua de uma cidade&#10;&#10;Descrição gerada automaticamente">
            <a:extLst>
              <a:ext uri="{FF2B5EF4-FFF2-40B4-BE49-F238E27FC236}">
                <a16:creationId xmlns:a16="http://schemas.microsoft.com/office/drawing/2014/main" id="{F26DA3D5-2E07-A903-5738-4F6ABCEB9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r="12281" b="1"/>
          <a:stretch/>
        </p:blipFill>
        <p:spPr>
          <a:xfrm>
            <a:off x="7188664" y="362744"/>
            <a:ext cx="3566160" cy="55771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10CC4B-087F-4308-C3F0-B4FBEFE52D6B}"/>
              </a:ext>
            </a:extLst>
          </p:cNvPr>
          <p:cNvSpPr txBox="1"/>
          <p:nvPr/>
        </p:nvSpPr>
        <p:spPr>
          <a:xfrm>
            <a:off x="471538" y="2895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3E83C5"/>
                </a:solidFill>
                <a:latin typeface="Calibri Light"/>
                <a:cs typeface="Calibri Light"/>
              </a:rPr>
              <a:t>Louis Vuitton</a:t>
            </a:r>
            <a:endParaRPr lang="pt-BR" dirty="0"/>
          </a:p>
        </p:txBody>
      </p:sp>
      <p:pic>
        <p:nvPicPr>
          <p:cNvPr id="12" name="Espaço Reservado para Conteúdo 9" descr="Logotipo&#10;&#10;Descrição gerada automaticamente com confiança média">
            <a:extLst>
              <a:ext uri="{FF2B5EF4-FFF2-40B4-BE49-F238E27FC236}">
                <a16:creationId xmlns:a16="http://schemas.microsoft.com/office/drawing/2014/main" id="{57D96C65-4622-E343-7FDA-673B8998B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66" y="6417082"/>
            <a:ext cx="990849" cy="280038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096E1B6F-686E-E243-0A87-4940A6FCB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99" y="6324156"/>
            <a:ext cx="621333" cy="410728"/>
          </a:xfrm>
          <a:prstGeom prst="rect">
            <a:avLst/>
          </a:prstGeom>
        </p:spPr>
      </p:pic>
      <p:pic>
        <p:nvPicPr>
          <p:cNvPr id="19" name="Imagem 18" descr="Uma imagem contendo Texto&#10;&#10;Descrição gerada automaticamente">
            <a:extLst>
              <a:ext uri="{FF2B5EF4-FFF2-40B4-BE49-F238E27FC236}">
                <a16:creationId xmlns:a16="http://schemas.microsoft.com/office/drawing/2014/main" id="{72C3F7D4-FCC0-0513-C139-480354851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" y="6202817"/>
            <a:ext cx="18954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2072</TotalTime>
  <Words>487</Words>
  <Application>Microsoft Office PowerPoint</Application>
  <PresentationFormat>Widescreen</PresentationFormat>
  <Paragraphs>85</Paragraphs>
  <Slides>27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"Cada vez mais, empresas investem em longos períodos de capacitação e treinamento, criando ambientes para que seus funcionários expressem suas inseguranças, ganhem autonomia e se desenvolvam".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cdl-eventos</dc:creator>
  <cp:lastModifiedBy>Kethlyn Dalsasso</cp:lastModifiedBy>
  <cp:revision>870</cp:revision>
  <dcterms:created xsi:type="dcterms:W3CDTF">2022-01-24T14:07:20Z</dcterms:created>
  <dcterms:modified xsi:type="dcterms:W3CDTF">2023-01-24T20:27:19Z</dcterms:modified>
</cp:coreProperties>
</file>